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8288000" cy="10287000"/>
  <p:notesSz cx="6858000" cy="9144000"/>
  <p:embeddedFontLst>
    <p:embeddedFont>
      <p:font typeface="王漢宗特黑體" panose="02020500000000000000" charset="-120"/>
      <p:regular r:id="rId43"/>
    </p:embeddedFont>
    <p:embeddedFont>
      <p:font typeface="Aileron Bold" panose="02020500000000000000" charset="0"/>
      <p:regular r:id="rId44"/>
    </p:embeddedFont>
    <p:embeddedFont>
      <p:font typeface="Aileron Bold Italics" panose="02020500000000000000" charset="0"/>
      <p:regular r:id="rId45"/>
    </p:embeddedFont>
    <p:embeddedFont>
      <p:font typeface="Open Sans Extra Bold" panose="02020500000000000000" charset="0"/>
      <p:regular r:id="rId46"/>
    </p:embeddedFont>
    <p:embeddedFont>
      <p:font typeface="Poppins" panose="020B0502040204020203" pitchFamily="2" charset="0"/>
      <p:regular r:id="rId47"/>
    </p:embeddedFont>
    <p:embeddedFont>
      <p:font typeface="Poppins Bold" panose="02020500000000000000"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9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P1, P2, P3, P4, P5：表示不同尺度的特徵層（特徵金字塔），從 P1 到 P5 代表從較小到較大的特徵圖。</a:t>
            </a:r>
          </a:p>
          <a:p>
            <a:endParaRPr lang="en-US"/>
          </a:p>
          <a:p>
            <a:r>
              <a:rPr lang="en-US"/>
              <a:t>C2f：C2f 是 YOLOv8 中的一種特殊卷積層，包括Conv、Split、Bottleneck、Concat</a:t>
            </a:r>
          </a:p>
          <a:p>
            <a:endParaRPr lang="en-US"/>
          </a:p>
          <a:p>
            <a:r>
              <a:rPr lang="en-US"/>
              <a:t>C：Concatenate</a:t>
            </a:r>
          </a:p>
          <a:p>
            <a:endParaRPr lang="en-US"/>
          </a:p>
          <a:p>
            <a:r>
              <a:rPr lang="en-US"/>
              <a:t>U：Upsample 用於增加特徵圖的解析度，以便融合其他不同尺度的信息</a:t>
            </a:r>
          </a:p>
          <a:p>
            <a:endParaRPr lang="en-US"/>
          </a:p>
          <a:p>
            <a:r>
              <a:rPr lang="en-US"/>
              <a:t>Detect：檢測層，負責產生最終的檢測結果，包括邊界框和分類</a:t>
            </a:r>
          </a:p>
          <a:p>
            <a:endParaRPr lang="en-US"/>
          </a:p>
          <a:p>
            <a:r>
              <a:rPr lang="en-US"/>
              <a:t>Bbox：Bounding Box</a:t>
            </a:r>
          </a:p>
          <a:p>
            <a:endParaRPr lang="en-US"/>
          </a:p>
          <a:p>
            <a:r>
              <a:rPr lang="en-US"/>
              <a:t>Cl：Class</a:t>
            </a:r>
          </a:p>
          <a:p>
            <a:endParaRPr lang="en-US"/>
          </a:p>
          <a:p>
            <a:r>
              <a:rPr lang="en-US"/>
              <a:t>CIoU + DFL：loss function</a:t>
            </a:r>
          </a:p>
          <a:p>
            <a:endParaRPr lang="en-US"/>
          </a:p>
          <a:p>
            <a:r>
              <a:rPr lang="en-US"/>
              <a:t>BCE：Binary Cross Entropy，通常用於分類損失計算</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生成出來的照片，會與我們期待校正角度的真實眼睛照片做比對，而這真實的校正圖片會作為ground truth。</a:t>
            </a:r>
          </a:p>
          <a:p>
            <a:r>
              <a:rPr lang="en-US"/>
              <a:t>利用VGG-16來計算content loss與style loss。content loss是為了確保生成的圖像在整體結構與ground truth相似，而style loss是為了優化生成圖像的細節，如顏色和紋理，與ground truth 相似。</a:t>
            </a:r>
          </a:p>
          <a:p>
            <a:endParaRPr lang="en-US"/>
          </a:p>
          <a:p>
            <a:r>
              <a:rPr lang="en-US"/>
              <a:t>最後將前面的adv loss 與其他loss加權相加 得到generator的loss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在GAN的訓練中最麻煩的是</a:t>
            </a:r>
          </a:p>
          <a:p>
            <a:r>
              <a:rPr lang="en-US"/>
              <a:t>只要generator跟discriminator有一邊在學習過程中過強或過弱就會導致訓練無效</a:t>
            </a:r>
          </a:p>
          <a:p>
            <a:endParaRPr lang="en-US"/>
          </a:p>
          <a:p>
            <a:r>
              <a:rPr lang="en-US"/>
              <a:t>了解並實作出來架構之後，後期為了讓模型能夠成功訓練花了非常多時間調整參數和更換了很多函數上的選擇</a:t>
            </a:r>
          </a:p>
          <a:p>
            <a:endParaRPr lang="en-US"/>
          </a:p>
          <a:p>
            <a:r>
              <a:rPr lang="en-US"/>
              <a:t>目標：兩邊的對抗loss勢均力敵才可以避免訓練提早結束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第一個遇到的問題：</a:t>
            </a:r>
          </a:p>
          <a:p>
            <a:endParaRPr lang="en-US"/>
          </a:p>
          <a:p>
            <a:r>
              <a:rPr lang="en-US"/>
              <a:t>我們的觀察：</a:t>
            </a:r>
          </a:p>
          <a:p>
            <a:r>
              <a:rPr lang="en-US"/>
              <a:t>初期</a:t>
            </a:r>
          </a:p>
          <a:p>
            <a:r>
              <a:rPr lang="en-US"/>
              <a:t>hyperparameter全設成1</a:t>
            </a:r>
          </a:p>
          <a:p>
            <a:r>
              <a:rPr lang="en-US"/>
              <a:t>Discriminator的loss一路遠高於Generator（Discriminator太弱）</a:t>
            </a:r>
          </a:p>
          <a:p>
            <a:r>
              <a:rPr lang="en-US"/>
              <a:t>Generator初期就能夠順利騙過Discriminator，導致眼睛特徵學不起來，只能學到一些最基本的</a:t>
            </a:r>
          </a:p>
          <a:p>
            <a:endParaRPr lang="en-US"/>
          </a:p>
          <a:p>
            <a:endParaRPr lang="en-US"/>
          </a:p>
          <a:p>
            <a:r>
              <a:rPr lang="en-US"/>
              <a:t>嘗試的解決方法：</a:t>
            </a:r>
          </a:p>
          <a:p>
            <a:r>
              <a:rPr lang="en-US"/>
              <a:t>放慢Generator的學習頻率</a:t>
            </a:r>
          </a:p>
          <a:p>
            <a:r>
              <a:rPr lang="en-US"/>
              <a:t>Discriminator比起Generator更頻繁地更新參數（讓Discriminator能夠變成更厲害的教練），再督促Generator進步</a:t>
            </a:r>
          </a:p>
          <a:p>
            <a:endParaRPr lang="en-US"/>
          </a:p>
          <a:p>
            <a:r>
              <a:rPr lang="en-US"/>
              <a:t>因為Discriminator進步速度變快，也可以讓Generator在訓練的時候為了要騙過Discriminator學習到更複雜的特徵</a:t>
            </a:r>
          </a:p>
          <a:p>
            <a:endParaRPr lang="en-US"/>
          </a:p>
          <a:p>
            <a:r>
              <a:rPr lang="en-US"/>
              <a:t>（圖）這裡的頻率用到的是accumulation_steps，剛好銜接到第二個我們遇到的問題：GPU記憶體不夠的問題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第二個是要提到我們面臨平衡batch size和GPU記憶體之間的權衡問題</a:t>
            </a:r>
          </a:p>
          <a:p>
            <a:endParaRPr lang="en-US"/>
          </a:p>
          <a:p>
            <a:r>
              <a:rPr lang="en-US"/>
              <a:t>擁有越大的batch size表示模型可以一次看到更大量的資訊並進行運算</a:t>
            </a:r>
          </a:p>
          <a:p>
            <a:endParaRPr lang="en-US"/>
          </a:p>
          <a:p>
            <a:r>
              <a:rPr lang="en-US"/>
              <a:t>不過因為batch size關係到一次要載入多少資料進GPU訓練，所以batch size是有上限的，過大的batch size會導致out of memory無法順利訓練</a:t>
            </a:r>
          </a:p>
          <a:p>
            <a:endParaRPr lang="en-US"/>
          </a:p>
          <a:p>
            <a:r>
              <a:rPr lang="en-US"/>
              <a:t>為了讓Discriminator能夠更精準地判斷視線，我們想到可以使用accumulation step的方式</a:t>
            </a:r>
          </a:p>
          <a:p>
            <a:endParaRPr lang="en-US"/>
          </a:p>
          <a:p>
            <a:r>
              <a:rPr lang="en-US"/>
              <a:t>最後我們的accumulation設成3，也就是Discrimintor每訓練三次Generator訓練1次</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不過前幾個禮拜製作這個ppt的時候發現怪怪的</a:t>
            </a:r>
          </a:p>
          <a:p>
            <a:endParaRPr lang="en-US"/>
          </a:p>
          <a:p>
            <a:r>
              <a:rPr lang="en-US"/>
              <a:t>d的優化器沒有放在if裡，所以結論是我們「沒有用到」累積梯度這個技術</a:t>
            </a:r>
          </a:p>
          <a:p>
            <a:endParaRPr lang="en-US"/>
          </a:p>
          <a:p>
            <a:r>
              <a:rPr lang="en-US"/>
              <a:t>報告前的一個禮拜左右我有再重新調一次參數，但是訓練不起來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第三個問題：</a:t>
            </a:r>
          </a:p>
          <a:p>
            <a:r>
              <a:rPr lang="en-US"/>
              <a:t>在Discriminator跟Generator能夠開始訓練後</a:t>
            </a:r>
          </a:p>
          <a:p>
            <a:endParaRPr lang="en-US"/>
          </a:p>
          <a:p>
            <a:r>
              <a:rPr lang="en-US"/>
              <a:t>我們在過程中觀察到有震盪的現象，也就是Discriminator和Generator的loss會有週期性忽大忽小的情況</a:t>
            </a:r>
          </a:p>
          <a:p>
            <a:endParaRPr lang="en-US"/>
          </a:p>
          <a:p>
            <a:r>
              <a:rPr lang="en-US"/>
              <a:t>我們認為是因為訓練中期因為學習率過大導致loss沒有辦法收斂到區域最小值</a:t>
            </a:r>
          </a:p>
          <a:p>
            <a:r>
              <a:rPr lang="en-US"/>
              <a:t>因此我們採用scheduler的方式依照訓練的步調逐步調整學習率，我們試過很多不同的scheduler，不過發現像是StepLR, CosineAnnealingLR這種固定下降學習率的方式不適合校正視線這種較為複雜的模型訓練</a:t>
            </a:r>
          </a:p>
          <a:p>
            <a:endParaRPr lang="en-US"/>
          </a:p>
          <a:p>
            <a:r>
              <a:rPr lang="en-US"/>
              <a:t>在調整scheduler這邊也有花一段時間找到合適的factor參數，factor表示每次調整學習率的倍數，如果每次epoch改變幅度過大容易導致每個epoch初期訓練不穩定，像是（右圖）是將factor調成0.9的情況（子瑜突然戴上眼鏡）</a:t>
            </a:r>
          </a:p>
          <a:p>
            <a:endParaRPr lang="en-US"/>
          </a:p>
          <a:p>
            <a:r>
              <a:rPr lang="en-US"/>
              <a:t>調整學習率也可以間接地防止梯度爆炸</a:t>
            </a:r>
          </a:p>
          <a:p>
            <a:endParaRPr lang="en-US"/>
          </a:p>
          <a:p>
            <a:r>
              <a:rPr lang="en-US"/>
              <a:t>相對大的學習率可以在學習初期在參數空間中大範圍探索，但若是維持不變容易讓模型學到訓練集的細節或雜訊，導致overfitting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在原本的論文中作者利用vgg的方式是將生成圖與目標圖（groundtruth）concat在一起並丟入vgg當作input，接著從vgg內挑選其中幾層hidden layer再拆成兩塊，算content loss和style loss</a:t>
            </a:r>
          </a:p>
          <a:p>
            <a:endParaRPr lang="en-US"/>
          </a:p>
          <a:p>
            <a:r>
              <a:rPr lang="en-US"/>
              <a:t>我們原本是用論文方法，但調整了非常多次的參數後成果依然不理想（眼睛還原地很好，但眼神就是沒有轉）</a:t>
            </a:r>
          </a:p>
          <a:p>
            <a:r>
              <a:rPr lang="en-US"/>
              <a:t>loss也沒有逐步下降的趨勢</a:t>
            </a:r>
          </a:p>
          <a:p>
            <a:r>
              <a:rPr lang="en-US"/>
              <a:t>我們認為是因為「生成圖」跟「目標圖」一旦合在一起當作一個input進到神經網路，中間的hidden layer參數就失去兩者各自的特徵關係了，所以切兩塊拿出來比較就沒有意義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過程中想到既然是拿生成圖跟目標圖做比較算特徵loss，目標應該是要讓生成圖與目標圖越接近越好，所以我們做的修改是將「生成圖」和「目標圖」分別丟入vgg模型中，並比較兩者之間hidden layer的參數L1 norm，實作可以發現有明顯進步</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把函式都設定好之後最後就是調整前面講到那些loss之間的權重關係了</a:t>
            </a:r>
          </a:p>
          <a:p>
            <a:r>
              <a:rPr lang="en-US"/>
              <a:t>以下講到的是我們是怎麼調整這些權重、讓子瑜可以看鏡頭的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第一個用來調整權重的方法是查看test loss</a:t>
            </a:r>
          </a:p>
          <a:p>
            <a:endParaRPr lang="en-US"/>
          </a:p>
          <a:p>
            <a:r>
              <a:rPr lang="en-US"/>
              <a:t>訓練過程中每600個batch會print出（右圖）的資訊，右圖是隨便截取訓練中的一個輸出</a:t>
            </a:r>
          </a:p>
          <a:p>
            <a:r>
              <a:rPr lang="en-US"/>
              <a:t>上面是train的結果</a:t>
            </a:r>
          </a:p>
          <a:p>
            <a:r>
              <a:rPr lang="en-US"/>
              <a:t>下面是test的結果</a:t>
            </a:r>
          </a:p>
          <a:p>
            <a:endParaRPr lang="en-US"/>
          </a:p>
          <a:p>
            <a:r>
              <a:rPr lang="en-US"/>
              <a:t>第一個最主要要觀察的是adv_d_loss和adv_g_loss有沒有足夠相近，如果差太多則不是一個有效的訓練，盡量讓他們在3以內</a:t>
            </a:r>
          </a:p>
          <a:p>
            <a:endParaRPr lang="en-US"/>
          </a:p>
          <a:p>
            <a:r>
              <a:rPr lang="en-US"/>
              <a:t>以train為例目前是穩定在訓練的情況</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在一開始的設計提案階段，我們的專案靈感來自右邊這篇論文，這篇論文利用GAN來改變眼球的視線方向。</a:t>
            </a:r>
          </a:p>
          <a:p>
            <a:r>
              <a:rPr lang="en-US"/>
              <a:t>但當時沒發現這篇論文所使用的框架是基於 TensorFlow 1.7 版本開發的。但TensorFlow 1.7 現在已經停止支持，框架本身也缺乏更新的功能，我們嘗試多個環境但都有兼容性的問題，修復成本很高。</a:t>
            </a:r>
          </a:p>
          <a:p>
            <a:r>
              <a:rPr lang="en-US"/>
              <a:t>我們也有嘗試尋找其他基於眼球校正的專案。但我們發現現有網路上這類專案數量不多，且大多數專案都不太能用。所以我們沒有現成的工具可以直接拿來使用或改進。</a:t>
            </a:r>
          </a:p>
          <a:p>
            <a:r>
              <a:rPr lang="en-US"/>
              <a:t>所以我們將這整個專案從頭改寫，並選擇了 PyTorch 作為我們的開發框架。選擇 PyTorch是因為在靈活性、可擴展性以及實用性方面都表現出色。</a:t>
            </a:r>
          </a:p>
          <a:p>
            <a:r>
              <a:rPr lang="en-US"/>
              <a:t>所以我們rewrite的目標是想讓這個專案運行起來，此外也希望通過重構code，去提升眼球校正技術的應用潛力。</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所以從圖中可以發現test中模型的discriminator沒辦法辨認出生成圖的真假</a:t>
            </a:r>
          </a:p>
          <a:p>
            <a:endParaRPr lang="en-US"/>
          </a:p>
          <a:p>
            <a:r>
              <a:rPr lang="en-US"/>
              <a:t>結論</a:t>
            </a:r>
          </a:p>
          <a:p>
            <a:r>
              <a:rPr lang="en-US"/>
              <a:t>discriminator有overfitting問題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另外就是觀察視線loss，從train跟test可以發現有overfitting的問題，發現說如果我們希望降低視線loss overfitting問題的話必須將（左圖）權重調低，這樣才能夠讓模型不要過度在意訓練中的視線特徵</a:t>
            </a:r>
          </a:p>
          <a:p>
            <a:r>
              <a:rPr lang="en-US"/>
              <a:t>不過權重太低也會造成訓練結果不佳，所以必須在這之中找到平衡</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不管是discriminator還是generator都有視線上的overfitting問題，</a:t>
            </a:r>
          </a:p>
          <a:p>
            <a:endParaRPr lang="en-US"/>
          </a:p>
          <a:p>
            <a:r>
              <a:rPr lang="en-US"/>
              <a:t>即使是我們最後的最佳模型有加入</a:t>
            </a:r>
          </a:p>
          <a:p>
            <a:r>
              <a:rPr lang="en-US"/>
              <a:t>Dropout</a:t>
            </a:r>
          </a:p>
          <a:p>
            <a:r>
              <a:rPr lang="en-US"/>
              <a:t>data augmentation</a:t>
            </a:r>
          </a:p>
          <a:p>
            <a:r>
              <a:rPr lang="en-US"/>
              <a:t>也依然存在overfitting的問題</a:t>
            </a:r>
          </a:p>
          <a:p>
            <a:endParaRPr lang="en-US"/>
          </a:p>
          <a:p>
            <a:r>
              <a:rPr lang="en-US"/>
              <a:t>data augmentation我們只採用了遮擋的技術，也就是擋掉資料集一部份區域</a:t>
            </a:r>
          </a:p>
          <a:p>
            <a:r>
              <a:rPr lang="en-US"/>
              <a:t>原因是我們希望讓模型看到原本的眼睛可以轉動視線就好，加入翻轉、平移、調色會讓模型更難學得好</a:t>
            </a:r>
          </a:p>
          <a:p>
            <a:endParaRPr lang="en-US"/>
          </a:p>
          <a:p>
            <a:r>
              <a:rPr lang="en-US"/>
              <a:t>但我們認為最直接能改善的方法就是用更大量的dataset、好一點的顯卡將batch zise設高一點，讓模型可以看到更全面的資料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（第二個評估方法）</a:t>
            </a:r>
          </a:p>
          <a:p>
            <a:endParaRPr lang="en-US"/>
          </a:p>
          <a:p>
            <a:r>
              <a:rPr lang="en-US"/>
              <a:t>除了透過訓練當中的loss變化趨勢之外，因為有定時存入模型的權重，所以在訓練過程中我們也會時常evaluate查看目前discriminator是如何分析「原圖」以及「生成圖」的</a:t>
            </a:r>
          </a:p>
          <a:p>
            <a:endParaRPr lang="en-US"/>
          </a:p>
          <a:p>
            <a:r>
              <a:rPr lang="en-US"/>
              <a:t>會印出「左右眼的真假值」與「視線方向」</a:t>
            </a:r>
          </a:p>
          <a:p>
            <a:r>
              <a:rPr lang="en-US"/>
              <a:t>目標是希望original的真假值越高越好、generated的真假值越低越好，並希望generated的視線越接近[0, 0]越好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這一頁要強調的是權重的些微變化對於結果的影響有多大</a:t>
            </a:r>
          </a:p>
          <a:p>
            <a:r>
              <a:rPr lang="en-US"/>
              <a:t>（最左圖）是我們最後決定的權重（根據我們先前決定的所有參數：學習率、學習頻率等等）</a:t>
            </a:r>
          </a:p>
          <a:p>
            <a:endParaRPr lang="en-US"/>
          </a:p>
          <a:p>
            <a:r>
              <a:rPr lang="en-US"/>
              <a:t>feature_loss之所以那麼高是因為我們採用prune過的 VGG 16，參數量少所以算出來的loss值較低（可往前翻）</a:t>
            </a:r>
          </a:p>
          <a:p>
            <a:r>
              <a:rPr lang="en-US"/>
              <a:t>所以因為需要讓模型注意到這個loss的變化因此設高一點</a:t>
            </a:r>
          </a:p>
          <a:p>
            <a:endParaRPr lang="en-US"/>
          </a:p>
          <a:p>
            <a:r>
              <a:rPr lang="en-US"/>
              <a:t>（中圖）將feature_loss調成兩倍</a:t>
            </a:r>
          </a:p>
          <a:p>
            <a:r>
              <a:rPr lang="en-US"/>
              <a:t>（右圖）將reg_loss調成1/2倍</a:t>
            </a:r>
          </a:p>
          <a:p>
            <a:r>
              <a:rPr lang="en-US"/>
              <a:t>一樣都設100 epoch（用3090跑大約五小時）後的成果</a:t>
            </a:r>
          </a:p>
          <a:p>
            <a:endParaRPr lang="en-US"/>
          </a:p>
          <a:p>
            <a:r>
              <a:rPr lang="en-US"/>
              <a:t>發現都學得非常不好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實作一陣子後我們發現，眼矯正中除了判斷眼睛的角度、方向很重要外，圖片周遭的重要特徵像是眼皮之類的其實也會影響到我們生成出的眼睛自不自然，因此希望能提升重要像素跟通道的影響力，因此我們採用CBAM</a:t>
            </a:r>
          </a:p>
          <a:p>
            <a:r>
              <a:rPr lang="en-US"/>
              <a:t>CBAM他結合通道注意力和空間注意力</a:t>
            </a:r>
          </a:p>
          <a:p>
            <a:r>
              <a:rPr lang="en-US"/>
              <a:t>通道注意力是對每個通道進行評估，去關注哪個通道更重要：</a:t>
            </a:r>
          </a:p>
          <a:p>
            <a:r>
              <a:rPr lang="en-US"/>
              <a:t>流程簡單來說是將特徵圖使用全局平均池化和最大池化，獲取每個通道的全局特徵。再通過全連接層生成注意力權重。</a:t>
            </a:r>
          </a:p>
          <a:p>
            <a:endParaRPr lang="en-US"/>
          </a:p>
          <a:p>
            <a:r>
              <a:rPr lang="en-US"/>
              <a:t>空間注意力去關注特徵圖中哪些位置更重要：</a:t>
            </a:r>
          </a:p>
          <a:p>
            <a:r>
              <a:rPr lang="en-US"/>
              <a:t>對每個通道的特徵圖，計算像素的平均值與最大值。拼接後通過卷積，生成空間注意力權重，突顯出關鍵區域。</a:t>
            </a:r>
          </a:p>
          <a:p>
            <a:endParaRPr lang="en-US"/>
          </a:p>
          <a:p>
            <a:r>
              <a:rPr lang="en-US"/>
              <a:t>特徵圖最終會使用剛說的兩者注意力權重去做加權</a:t>
            </a:r>
          </a:p>
          <a:p>
            <a:endParaRPr lang="en-US"/>
          </a:p>
          <a:p>
            <a:r>
              <a:rPr lang="en-US"/>
              <a:t>我們把CBAM放在生成器的瓶頸層（有壓縮過的全局特徵） ，使模型能專注於關鍵的眼部特徵，減少對背景或不相關區域的關注，提高生成眼睛的清晰度跟準確性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是加入cbam的部分程式碼跟後面輸出的照片，可以觀察到眼球校正的角度很明顯，但試了幾次目前我們還沒嘗試出適合這個專案的參數，所以生成出來的圖還沒有那麼自然，不過我們認為有更多時間的話後續繼續嘗試，一定是有助於整個專案的泛化能力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最後是提到我們在將眼睛貼回原圖是遇到的困難跟如何解決</a:t>
            </a:r>
          </a:p>
          <a:p>
            <a:endParaRPr lang="en-US"/>
          </a:p>
          <a:p>
            <a:r>
              <a:rPr lang="en-US"/>
              <a:t>首先因為pytorch跟OpenCV對於圖片的理解不同，需要先將pytorch的RGB轉換成OpenCV的BGR</a:t>
            </a:r>
          </a:p>
          <a:p>
            <a:endParaRPr lang="en-US"/>
          </a:p>
          <a:p>
            <a:r>
              <a:rPr lang="en-US"/>
              <a:t>match_histograms能夠先去計算原圖的像素分佈，目的是讓眼睛貼片可以更貼近原圖的顏色風格、亮度等等</a:t>
            </a:r>
          </a:p>
          <a:p>
            <a:endParaRPr lang="en-US"/>
          </a:p>
          <a:p>
            <a:r>
              <a:rPr lang="en-US"/>
              <a:t>邊界處理：</a:t>
            </a:r>
          </a:p>
          <a:p>
            <a:r>
              <a:rPr lang="en-US"/>
              <a:t>有試過線性處理（Alpha Blending）</a:t>
            </a:r>
          </a:p>
          <a:p>
            <a:r>
              <a:rPr lang="en-US"/>
              <a:t>但還是高斯模糊（cv2.GaussianBlur）</a:t>
            </a:r>
          </a:p>
          <a:p>
            <a:r>
              <a:rPr lang="en-US"/>
              <a:t>更自然</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這是用我們調完參數後100epoch可以達到的效果</a:t>
            </a:r>
          </a:p>
          <a:p>
            <a:r>
              <a:rPr lang="en-US"/>
              <a:t>原本看左邊reconstruct效果也很不錯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那我先稍微講一下改用pytorch有什麼額外的好處。</a:t>
            </a:r>
          </a:p>
          <a:p>
            <a:r>
              <a:rPr lang="en-US"/>
              <a:t>TensorFlow 使用的是靜態圖的計算模式。靜態圖的特點是，在執行模型之前，我們必須先完整構建一個計算圖。意思是所有的操作、從數據讀取到模型每一層的計算，再到梯度生成，都需要在程序開始執行前定義好。</a:t>
            </a:r>
          </a:p>
          <a:p>
            <a:endParaRPr lang="en-US"/>
          </a:p>
          <a:p>
            <a:r>
              <a:rPr lang="en-US"/>
              <a:t>他的優勢是其固定結構帶來的高效能，特別是在處理大規模數據時。但它的劣勢也很明顯。因為圖的結構是固定的，任何改變都需要重新構建整個計算圖。這對我們這種需要頻繁調整模型結構和測試新設計的專案來說，是蠻麻煩的事。</a:t>
            </a:r>
          </a:p>
          <a:p>
            <a:endParaRPr lang="en-US"/>
          </a:p>
          <a:p>
            <a:r>
              <a:rPr lang="en-US"/>
              <a:t>相較之下，PyTorch 採用了動態圖的設計。動態圖的特點在於它可以即時構建、即時執行。</a:t>
            </a:r>
          </a:p>
          <a:p>
            <a:r>
              <a:rPr lang="en-US"/>
              <a:t>簡單來說，當我們執行一個操作時，PyTorch 會馬上生成一個新的計算圖。我們不需要提前定義所有操作，而是可以在模型運行過程中自由地改變結構或調整數據處理的邏輯。在這次我們的期末專案中更為適合我們。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那rewrite的部分其實就花了我們蠻多時間的，因為每個code都要修改，那這邊挑幾個重點講</a:t>
            </a:r>
          </a:p>
          <a:p>
            <a:endParaRPr lang="en-US"/>
          </a:p>
          <a:p>
            <a:r>
              <a:rPr lang="en-US"/>
              <a:t>那先是在data loader這塊。tensorflow 在訓練開始前，得先設計好數據的流動，包括數據的讀取、增強以及批次化。</a:t>
            </a:r>
          </a:p>
          <a:p>
            <a:r>
              <a:rPr lang="en-US"/>
              <a:t>右圖我們使用了 PyTorch 的 DataLoader 來進行數據處理。</a:t>
            </a:r>
          </a:p>
          <a:p>
            <a:r>
              <a:rPr lang="en-US"/>
              <a:t>像我們後續希望加入資料增強等操作，只需要修改這段配置即可，而不需要整個重建。</a:t>
            </a:r>
          </a:p>
          <a:p>
            <a:r>
              <a:rPr lang="en-US"/>
              <a:t>此外PyTorch 在效率上有明顯的優勢，利用了 DataLoader 的多線程數據加載功能，去縮短了讀我們大量眼球dataset的讀取時間。</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接下來我要介紹我們對model進行模組化設計的改寫。</a:t>
            </a:r>
          </a:p>
          <a:p>
            <a:r>
              <a:rPr lang="en-US"/>
              <a:t>在 TensorFlow 的原始專案中，生成器和判別器是以函數的形式設計的。雖然這樣也能夠正常運行，但問題在於生成器和判別器間有高度的耦合性，在實現時會彼此依賴，這導致我們無法單獨測試它們的功能。</a:t>
            </a:r>
          </a:p>
          <a:p>
            <a:r>
              <a:rPr lang="en-US"/>
              <a:t>如果我們想單獨驗證生成器的輸出是否正確，這種函數式設計使得我們很難隔離判別器去進行測試。</a:t>
            </a:r>
          </a:p>
          <a:p>
            <a:endParaRPr lang="en-US"/>
          </a:p>
          <a:p>
            <a:r>
              <a:rPr lang="en-US"/>
              <a:t>此外假設我們希望在生成器中加入新的功能，比如增加新的機制或插入新的卷積層，就必須直接修改整個函數的code。</a:t>
            </a:r>
          </a:p>
          <a:p>
            <a:endParaRPr lang="en-US"/>
          </a:p>
          <a:p>
            <a:r>
              <a:rPr lang="en-US"/>
              <a:t>而且此次我們團隊中有多位開發者時，用pytorch的結構會讓彼此更好理解程式碼。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我們會有一個生成器與判別器。生成器會生成出一張新的眼睛圖像，而判別器會判斷生成的圖像是真實照片還是生成照片。另外也會判斷生成照片眼睛的角度，與我們原本期待的角度是否一致。 底下的adv loss，會在生成器與判別器計算時被用到。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而這裡在介紹判別器如何訓練的。</a:t>
            </a:r>
          </a:p>
          <a:p>
            <a:r>
              <a:rPr lang="en-US"/>
              <a:t>判別器會讀入輸入的眼睛照片，來看推算眼睛角度，並與真正的眼睛角度比對得出loss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而這裡會介紹生成器是如何訓練的，這裡會凍結判別器</a:t>
            </a:r>
          </a:p>
          <a:p>
            <a:r>
              <a:rPr lang="en-US"/>
              <a:t>首先是判斷生成器眼睛角度是否符合預期，生成的照片會丟入判別器判斷角度，來計算與我們期待的角度是否接近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而生成的圖片，為了確保生成時，只會改變黑眼球，而且其他眼睛樣子不會更改到，因此會將生成出來的圖片再丟入同樣的生成器還原成原本的角度，再計算兩者的相似性。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8.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zh-TW" alt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127297"/>
            <a:ext cx="8015383" cy="1739101"/>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王漢宗特黑體"/>
                <a:ea typeface="王漢宗特黑體"/>
                <a:cs typeface="王漢宗特黑體"/>
                <a:sym typeface="王漢宗特黑體"/>
              </a:rPr>
              <a:t>合照小能手</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TW" alt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zh-TW" alt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TW" alt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zh-TW" altLang="en-US"/>
          </a:p>
        </p:txBody>
      </p:sp>
      <p:sp>
        <p:nvSpPr>
          <p:cNvPr id="16" name="TextBox 16"/>
          <p:cNvSpPr txBox="1"/>
          <p:nvPr/>
        </p:nvSpPr>
        <p:spPr>
          <a:xfrm>
            <a:off x="1207855" y="5979274"/>
            <a:ext cx="7366063" cy="1135496"/>
          </a:xfrm>
          <a:prstGeom prst="rect">
            <a:avLst/>
          </a:prstGeom>
        </p:spPr>
        <p:txBody>
          <a:bodyPr lIns="0" tIns="0" rIns="0" bIns="0" rtlCol="0" anchor="t">
            <a:spAutoFit/>
          </a:bodyPr>
          <a:lstStyle/>
          <a:p>
            <a:pPr algn="l">
              <a:lnSpc>
                <a:spcPts val="4488"/>
              </a:lnSpc>
            </a:pPr>
            <a:r>
              <a:rPr lang="en-US" sz="2753" spc="-55">
                <a:solidFill>
                  <a:srgbClr val="051D40"/>
                </a:solidFill>
                <a:latin typeface="王漢宗特黑體"/>
                <a:ea typeface="王漢宗特黑體"/>
                <a:cs typeface="王漢宗特黑體"/>
                <a:sym typeface="王漢宗特黑體"/>
              </a:rPr>
              <a:t>組別：Group 6</a:t>
            </a:r>
          </a:p>
          <a:p>
            <a:pPr algn="l">
              <a:lnSpc>
                <a:spcPts val="4488"/>
              </a:lnSpc>
            </a:pPr>
            <a:r>
              <a:rPr lang="en-US" sz="2753" spc="-55">
                <a:solidFill>
                  <a:srgbClr val="051D40"/>
                </a:solidFill>
                <a:latin typeface="王漢宗特黑體"/>
                <a:ea typeface="王漢宗特黑體"/>
                <a:cs typeface="王漢宗特黑體"/>
                <a:sym typeface="王漢宗特黑體"/>
              </a:rPr>
              <a:t>組員：林以諾 陳亭潔 楊宗霖 林子全</a:t>
            </a:r>
          </a:p>
        </p:txBody>
      </p:sp>
      <p:grpSp>
        <p:nvGrpSpPr>
          <p:cNvPr id="17" name="Group 17"/>
          <p:cNvGrpSpPr>
            <a:grpSpLocks noChangeAspect="1"/>
          </p:cNvGrpSpPr>
          <p:nvPr/>
        </p:nvGrpSpPr>
        <p:grpSpPr>
          <a:xfrm>
            <a:off x="8573918" y="3143201"/>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zh-TW" altLang="en-US"/>
            </a:p>
          </p:txBody>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zh-TW" altLang="en-US"/>
            </a:p>
          </p:txBody>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zh-TW" altLang="en-US"/>
            </a:p>
          </p:txBody>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zh-TW" altLang="en-US"/>
            </a:p>
          </p:txBody>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1730" b="-1730"/>
              </a:stretch>
            </a:blipFill>
          </p:spPr>
          <p:txBody>
            <a:bodyPr/>
            <a:lstStyle/>
            <a:p>
              <a:endParaRPr lang="zh-TW"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996493" y="2943752"/>
            <a:ext cx="571407" cy="506994"/>
          </a:xfrm>
          <a:custGeom>
            <a:avLst/>
            <a:gdLst/>
            <a:ahLst/>
            <a:cxnLst/>
            <a:rect l="l" t="t" r="r" b="b"/>
            <a:pathLst>
              <a:path w="571407" h="506994">
                <a:moveTo>
                  <a:pt x="0" y="0"/>
                </a:moveTo>
                <a:lnTo>
                  <a:pt x="571407" y="0"/>
                </a:lnTo>
                <a:lnTo>
                  <a:pt x="571407" y="506993"/>
                </a:lnTo>
                <a:lnTo>
                  <a:pt x="0" y="506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10936798" y="2575754"/>
            <a:ext cx="5847072" cy="7263444"/>
          </a:xfrm>
          <a:custGeom>
            <a:avLst/>
            <a:gdLst/>
            <a:ahLst/>
            <a:cxnLst/>
            <a:rect l="l" t="t" r="r" b="b"/>
            <a:pathLst>
              <a:path w="5847072" h="7263444">
                <a:moveTo>
                  <a:pt x="0" y="0"/>
                </a:moveTo>
                <a:lnTo>
                  <a:pt x="5847072" y="0"/>
                </a:lnTo>
                <a:lnTo>
                  <a:pt x="5847072" y="7263444"/>
                </a:lnTo>
                <a:lnTo>
                  <a:pt x="0" y="7263444"/>
                </a:lnTo>
                <a:lnTo>
                  <a:pt x="0" y="0"/>
                </a:lnTo>
                <a:close/>
              </a:path>
            </a:pathLst>
          </a:custGeom>
          <a:blipFill>
            <a:blip r:embed="rId5"/>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Problem</a:t>
            </a:r>
          </a:p>
        </p:txBody>
      </p:sp>
      <p:sp>
        <p:nvSpPr>
          <p:cNvPr id="8" name="TextBox 8"/>
          <p:cNvSpPr txBox="1"/>
          <p:nvPr/>
        </p:nvSpPr>
        <p:spPr>
          <a:xfrm>
            <a:off x="1895223" y="2806770"/>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現有眼球校正模型</a:t>
            </a:r>
          </a:p>
        </p:txBody>
      </p:sp>
      <p:sp>
        <p:nvSpPr>
          <p:cNvPr id="9" name="TextBox 9"/>
          <p:cNvSpPr txBox="1"/>
          <p:nvPr/>
        </p:nvSpPr>
        <p:spPr>
          <a:xfrm>
            <a:off x="1028700" y="3914868"/>
            <a:ext cx="8828415" cy="534343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基於TensorFlow 1.7去開發：</a:t>
            </a:r>
          </a:p>
          <a:p>
            <a:pPr algn="l">
              <a:lnSpc>
                <a:spcPts val="5255"/>
              </a:lnSpc>
            </a:pPr>
            <a:r>
              <a:rPr lang="en-US" sz="3753" b="1" spc="-75">
                <a:solidFill>
                  <a:srgbClr val="051D40"/>
                </a:solidFill>
                <a:latin typeface="Poppins Bold"/>
                <a:ea typeface="Poppins Bold"/>
                <a:cs typeface="Poppins Bold"/>
                <a:sym typeface="Poppins Bold"/>
              </a:rPr>
              <a:t>         框架已停止支援，且缺乏新功能</a:t>
            </a:r>
          </a:p>
          <a:p>
            <a:pPr algn="l">
              <a:lnSpc>
                <a:spcPts val="5255"/>
              </a:lnSpc>
            </a:pPr>
            <a:endParaRPr lang="en-US" sz="3753" b="1" spc="-75">
              <a:solidFill>
                <a:srgbClr val="051D40"/>
              </a:solidFill>
              <a:latin typeface="Poppins Bold"/>
              <a:ea typeface="Poppins Bold"/>
              <a:cs typeface="Poppins Bold"/>
              <a:sym typeface="Poppins Bold"/>
            </a:endParaRP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靜態圖的限制：</a:t>
            </a:r>
          </a:p>
          <a:p>
            <a:pPr algn="l">
              <a:lnSpc>
                <a:spcPts val="5255"/>
              </a:lnSpc>
            </a:pPr>
            <a:r>
              <a:rPr lang="en-US" sz="3753" b="1" spc="-75">
                <a:solidFill>
                  <a:srgbClr val="051D40"/>
                </a:solidFill>
                <a:latin typeface="Poppins Bold"/>
                <a:ea typeface="Poppins Bold"/>
                <a:cs typeface="Poppins Bold"/>
                <a:sym typeface="Poppins Bold"/>
              </a:rPr>
              <a:t>         無靈活性高且可擴展性的模型，效率低</a:t>
            </a:r>
          </a:p>
          <a:p>
            <a:pPr algn="l">
              <a:lnSpc>
                <a:spcPts val="5255"/>
              </a:lnSpc>
            </a:pPr>
            <a:endParaRPr lang="en-US" sz="3753" b="1" spc="-75">
              <a:solidFill>
                <a:srgbClr val="051D40"/>
              </a:solidFill>
              <a:latin typeface="Poppins Bold"/>
              <a:ea typeface="Poppins Bold"/>
              <a:cs typeface="Poppins Bold"/>
              <a:sym typeface="Poppins Bold"/>
            </a:endParaRPr>
          </a:p>
          <a:p>
            <a:pPr algn="l">
              <a:lnSpc>
                <a:spcPts val="5255"/>
              </a:lnSpc>
            </a:pPr>
            <a:r>
              <a:rPr lang="en-US" sz="3753" b="1" spc="-75">
                <a:solidFill>
                  <a:srgbClr val="051D40"/>
                </a:solidFill>
                <a:latin typeface="Poppins Bold"/>
                <a:ea typeface="Poppins Bold"/>
                <a:cs typeface="Poppins Bold"/>
                <a:sym typeface="Poppins Bold"/>
              </a:rPr>
              <a:t>解決方法：將整個專案rewrite為Pytorch</a:t>
            </a:r>
          </a:p>
          <a:p>
            <a:pPr algn="l">
              <a:lnSpc>
                <a:spcPts val="5255"/>
              </a:lnSpc>
            </a:pPr>
            <a:endParaRPr lang="en-US" sz="3753" b="1" spc="-75">
              <a:solidFill>
                <a:srgbClr val="051D40"/>
              </a:solidFill>
              <a:latin typeface="Poppins Bold"/>
              <a:ea typeface="Poppins Bold"/>
              <a:cs typeface="Poppins Bold"/>
              <a:sym typeface="Poppi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28700"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sp>
        <p:nvSpPr>
          <p:cNvPr id="3" name="Freeform 3"/>
          <p:cNvSpPr/>
          <p:nvPr/>
        </p:nvSpPr>
        <p:spPr>
          <a:xfrm>
            <a:off x="9892152"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grpSp>
        <p:nvGrpSpPr>
          <p:cNvPr id="4" name="Group 4"/>
          <p:cNvGrpSpPr/>
          <p:nvPr/>
        </p:nvGrpSpPr>
        <p:grpSpPr>
          <a:xfrm>
            <a:off x="9892152" y="2346523"/>
            <a:ext cx="7367148" cy="6911777"/>
            <a:chOff x="0" y="0"/>
            <a:chExt cx="1554321" cy="1458246"/>
          </a:xfrm>
        </p:grpSpPr>
        <p:sp>
          <p:nvSpPr>
            <p:cNvPr id="5" name="Freeform 5"/>
            <p:cNvSpPr/>
            <p:nvPr/>
          </p:nvSpPr>
          <p:spPr>
            <a:xfrm>
              <a:off x="0" y="0"/>
              <a:ext cx="1554321" cy="1458246"/>
            </a:xfrm>
            <a:custGeom>
              <a:avLst/>
              <a:gdLst/>
              <a:ahLst/>
              <a:cxnLst/>
              <a:rect l="l" t="t" r="r" b="b"/>
              <a:pathLst>
                <a:path w="1554321" h="1458246">
                  <a:moveTo>
                    <a:pt x="46238" y="0"/>
                  </a:moveTo>
                  <a:lnTo>
                    <a:pt x="1508082" y="0"/>
                  </a:lnTo>
                  <a:cubicBezTo>
                    <a:pt x="1533619" y="0"/>
                    <a:pt x="1554321" y="20702"/>
                    <a:pt x="1554321" y="46238"/>
                  </a:cubicBezTo>
                  <a:lnTo>
                    <a:pt x="1554321" y="1412008"/>
                  </a:lnTo>
                  <a:cubicBezTo>
                    <a:pt x="1554321" y="1437545"/>
                    <a:pt x="1533619" y="1458246"/>
                    <a:pt x="1508082" y="1458246"/>
                  </a:cubicBezTo>
                  <a:lnTo>
                    <a:pt x="46238" y="1458246"/>
                  </a:lnTo>
                  <a:cubicBezTo>
                    <a:pt x="33975" y="1458246"/>
                    <a:pt x="22214" y="1453375"/>
                    <a:pt x="13543" y="1444704"/>
                  </a:cubicBezTo>
                  <a:cubicBezTo>
                    <a:pt x="4872" y="1436032"/>
                    <a:pt x="0" y="1424271"/>
                    <a:pt x="0" y="1412008"/>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6" name="TextBox 6"/>
            <p:cNvSpPr txBox="1"/>
            <p:nvPr/>
          </p:nvSpPr>
          <p:spPr>
            <a:xfrm>
              <a:off x="0" y="-38100"/>
              <a:ext cx="1554321" cy="149634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1028700" y="2346523"/>
            <a:ext cx="7367148" cy="6911777"/>
            <a:chOff x="0" y="0"/>
            <a:chExt cx="1554321" cy="1458246"/>
          </a:xfrm>
        </p:grpSpPr>
        <p:sp>
          <p:nvSpPr>
            <p:cNvPr id="8" name="Freeform 8"/>
            <p:cNvSpPr/>
            <p:nvPr/>
          </p:nvSpPr>
          <p:spPr>
            <a:xfrm>
              <a:off x="0" y="0"/>
              <a:ext cx="1554321" cy="1458246"/>
            </a:xfrm>
            <a:custGeom>
              <a:avLst/>
              <a:gdLst/>
              <a:ahLst/>
              <a:cxnLst/>
              <a:rect l="l" t="t" r="r" b="b"/>
              <a:pathLst>
                <a:path w="1554321" h="1458246">
                  <a:moveTo>
                    <a:pt x="46238" y="0"/>
                  </a:moveTo>
                  <a:lnTo>
                    <a:pt x="1508082" y="0"/>
                  </a:lnTo>
                  <a:cubicBezTo>
                    <a:pt x="1533619" y="0"/>
                    <a:pt x="1554321" y="20702"/>
                    <a:pt x="1554321" y="46238"/>
                  </a:cubicBezTo>
                  <a:lnTo>
                    <a:pt x="1554321" y="1412008"/>
                  </a:lnTo>
                  <a:cubicBezTo>
                    <a:pt x="1554321" y="1437545"/>
                    <a:pt x="1533619" y="1458246"/>
                    <a:pt x="1508082" y="1458246"/>
                  </a:cubicBezTo>
                  <a:lnTo>
                    <a:pt x="46238" y="1458246"/>
                  </a:lnTo>
                  <a:cubicBezTo>
                    <a:pt x="33975" y="1458246"/>
                    <a:pt x="22214" y="1453375"/>
                    <a:pt x="13543" y="1444704"/>
                  </a:cubicBezTo>
                  <a:cubicBezTo>
                    <a:pt x="4872" y="1436032"/>
                    <a:pt x="0" y="1424271"/>
                    <a:pt x="0" y="1412008"/>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9" name="TextBox 9"/>
            <p:cNvSpPr txBox="1"/>
            <p:nvPr/>
          </p:nvSpPr>
          <p:spPr>
            <a:xfrm>
              <a:off x="0" y="-38100"/>
              <a:ext cx="1554321" cy="149634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123887" y="-2346523"/>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573718" y="7940477"/>
            <a:ext cx="4693046" cy="4693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5064650" y="1161637"/>
            <a:ext cx="8158701"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TensorFlow vs PyTorch</a:t>
            </a:r>
          </a:p>
        </p:txBody>
      </p:sp>
      <p:sp>
        <p:nvSpPr>
          <p:cNvPr id="17" name="TextBox 17"/>
          <p:cNvSpPr txBox="1"/>
          <p:nvPr/>
        </p:nvSpPr>
        <p:spPr>
          <a:xfrm>
            <a:off x="2897912" y="2704248"/>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靜態圖</a:t>
            </a:r>
          </a:p>
        </p:txBody>
      </p:sp>
      <p:sp>
        <p:nvSpPr>
          <p:cNvPr id="18" name="TextBox 18"/>
          <p:cNvSpPr txBox="1"/>
          <p:nvPr/>
        </p:nvSpPr>
        <p:spPr>
          <a:xfrm>
            <a:off x="11761364" y="2704248"/>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動態圖</a:t>
            </a:r>
          </a:p>
        </p:txBody>
      </p:sp>
      <p:sp>
        <p:nvSpPr>
          <p:cNvPr id="19" name="TextBox 19"/>
          <p:cNvSpPr txBox="1"/>
          <p:nvPr/>
        </p:nvSpPr>
        <p:spPr>
          <a:xfrm>
            <a:off x="1923681" y="3421590"/>
            <a:ext cx="5577185" cy="4604979"/>
          </a:xfrm>
          <a:prstGeom prst="rect">
            <a:avLst/>
          </a:prstGeom>
        </p:spPr>
        <p:txBody>
          <a:bodyPr lIns="0" tIns="0" rIns="0" bIns="0" rtlCol="0" anchor="t">
            <a:spAutoFit/>
          </a:bodyPr>
          <a:lstStyle/>
          <a:p>
            <a:pPr algn="ctr">
              <a:lnSpc>
                <a:spcPts val="7394"/>
              </a:lnSpc>
            </a:pPr>
            <a:r>
              <a:rPr lang="en-US" sz="3753" b="1" spc="-75">
                <a:solidFill>
                  <a:srgbClr val="000000"/>
                </a:solidFill>
                <a:latin typeface="Poppins Bold"/>
                <a:ea typeface="Poppins Bold"/>
                <a:cs typeface="Poppins Bold"/>
                <a:sym typeface="Poppins Bold"/>
              </a:rPr>
              <a:t>1.須先建構完整計算圖</a:t>
            </a:r>
          </a:p>
          <a:p>
            <a:pPr algn="ctr">
              <a:lnSpc>
                <a:spcPts val="7394"/>
              </a:lnSpc>
            </a:pPr>
            <a:r>
              <a:rPr lang="en-US" sz="3753" b="1" spc="-75">
                <a:solidFill>
                  <a:srgbClr val="000000"/>
                </a:solidFill>
                <a:latin typeface="Poppins Bold"/>
                <a:ea typeface="Poppins Bold"/>
                <a:cs typeface="Poppins Bold"/>
                <a:sym typeface="Poppins Bold"/>
              </a:rPr>
              <a:t>2.結構固定</a:t>
            </a:r>
          </a:p>
          <a:p>
            <a:pPr algn="ctr">
              <a:lnSpc>
                <a:spcPts val="7394"/>
              </a:lnSpc>
            </a:pPr>
            <a:r>
              <a:rPr lang="en-US" sz="3753" b="1" spc="-75">
                <a:solidFill>
                  <a:srgbClr val="000000"/>
                </a:solidFill>
                <a:latin typeface="Poppins Bold"/>
                <a:ea typeface="Poppins Bold"/>
                <a:cs typeface="Poppins Bold"/>
                <a:sym typeface="Poppins Bold"/>
              </a:rPr>
              <a:t>3.需手動設定梯度計算</a:t>
            </a:r>
          </a:p>
          <a:p>
            <a:pPr algn="ctr">
              <a:lnSpc>
                <a:spcPts val="7394"/>
              </a:lnSpc>
            </a:pPr>
            <a:r>
              <a:rPr lang="en-US" sz="3753" b="1" spc="-75">
                <a:solidFill>
                  <a:srgbClr val="000000"/>
                </a:solidFill>
                <a:latin typeface="Poppins Bold"/>
                <a:ea typeface="Poppins Bold"/>
                <a:cs typeface="Poppins Bold"/>
                <a:sym typeface="Poppins Bold"/>
              </a:rPr>
              <a:t>4.程式可讀性和易用性較低</a:t>
            </a:r>
          </a:p>
          <a:p>
            <a:pPr algn="ctr">
              <a:lnSpc>
                <a:spcPts val="7394"/>
              </a:lnSpc>
            </a:pPr>
            <a:r>
              <a:rPr lang="en-US" sz="3753" b="1" spc="-75">
                <a:solidFill>
                  <a:srgbClr val="000000"/>
                </a:solidFill>
                <a:latin typeface="Poppins Bold"/>
                <a:ea typeface="Poppins Bold"/>
                <a:cs typeface="Poppins Bold"/>
                <a:sym typeface="Poppins Bold"/>
              </a:rPr>
              <a:t>5.適合長期穩定模型</a:t>
            </a:r>
          </a:p>
        </p:txBody>
      </p:sp>
      <p:sp>
        <p:nvSpPr>
          <p:cNvPr id="20" name="TextBox 20"/>
          <p:cNvSpPr txBox="1"/>
          <p:nvPr/>
        </p:nvSpPr>
        <p:spPr>
          <a:xfrm>
            <a:off x="10103566" y="3421590"/>
            <a:ext cx="6944320" cy="4604979"/>
          </a:xfrm>
          <a:prstGeom prst="rect">
            <a:avLst/>
          </a:prstGeom>
        </p:spPr>
        <p:txBody>
          <a:bodyPr lIns="0" tIns="0" rIns="0" bIns="0" rtlCol="0" anchor="t">
            <a:spAutoFit/>
          </a:bodyPr>
          <a:lstStyle/>
          <a:p>
            <a:pPr algn="ctr">
              <a:lnSpc>
                <a:spcPts val="7394"/>
              </a:lnSpc>
            </a:pPr>
            <a:r>
              <a:rPr lang="en-US" sz="3753" b="1" spc="-75">
                <a:solidFill>
                  <a:srgbClr val="000000"/>
                </a:solidFill>
                <a:latin typeface="Poppins Bold"/>
                <a:ea typeface="Poppins Bold"/>
                <a:cs typeface="Poppins Bold"/>
                <a:sym typeface="Poppins Bold"/>
              </a:rPr>
              <a:t>1.即時建構執行，動態生成計算圖</a:t>
            </a:r>
          </a:p>
          <a:p>
            <a:pPr algn="ctr">
              <a:lnSpc>
                <a:spcPts val="7394"/>
              </a:lnSpc>
            </a:pPr>
            <a:r>
              <a:rPr lang="en-US" sz="3753" b="1" spc="-75">
                <a:solidFill>
                  <a:srgbClr val="000000"/>
                </a:solidFill>
                <a:latin typeface="Poppins Bold"/>
                <a:ea typeface="Poppins Bold"/>
                <a:cs typeface="Poppins Bold"/>
                <a:sym typeface="Poppins Bold"/>
              </a:rPr>
              <a:t>2.運行時自由改變網路結構</a:t>
            </a:r>
          </a:p>
          <a:p>
            <a:pPr algn="ctr">
              <a:lnSpc>
                <a:spcPts val="7394"/>
              </a:lnSpc>
            </a:pPr>
            <a:r>
              <a:rPr lang="en-US" sz="3753" b="1" spc="-75">
                <a:solidFill>
                  <a:srgbClr val="000000"/>
                </a:solidFill>
                <a:latin typeface="Poppins Bold"/>
                <a:ea typeface="Poppins Bold"/>
                <a:cs typeface="Poppins Bold"/>
                <a:sym typeface="Poppins Bold"/>
              </a:rPr>
              <a:t>3.梯度計算自動追蹤完成反向傳播</a:t>
            </a:r>
          </a:p>
          <a:p>
            <a:pPr algn="ctr">
              <a:lnSpc>
                <a:spcPts val="7394"/>
              </a:lnSpc>
            </a:pPr>
            <a:r>
              <a:rPr lang="en-US" sz="3753" b="1" spc="-75">
                <a:solidFill>
                  <a:srgbClr val="000000"/>
                </a:solidFill>
                <a:latin typeface="Poppins Bold"/>
                <a:ea typeface="Poppins Bold"/>
                <a:cs typeface="Poppins Bold"/>
                <a:sym typeface="Poppins Bold"/>
              </a:rPr>
              <a:t>4.程式可易理解且結構清晰</a:t>
            </a:r>
          </a:p>
          <a:p>
            <a:pPr algn="ctr">
              <a:lnSpc>
                <a:spcPts val="7394"/>
              </a:lnSpc>
            </a:pPr>
            <a:r>
              <a:rPr lang="en-US" sz="3753" b="1" spc="-75">
                <a:solidFill>
                  <a:srgbClr val="000000"/>
                </a:solidFill>
                <a:latin typeface="Poppins Bold"/>
                <a:ea typeface="Poppins Bold"/>
                <a:cs typeface="Poppins Bold"/>
                <a:sym typeface="Poppins Bold"/>
              </a:rPr>
              <a:t>5.適合頻繁實驗，快速原型設計</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996493" y="2943752"/>
            <a:ext cx="571407" cy="506994"/>
          </a:xfrm>
          <a:custGeom>
            <a:avLst/>
            <a:gdLst/>
            <a:ahLst/>
            <a:cxnLst/>
            <a:rect l="l" t="t" r="r" b="b"/>
            <a:pathLst>
              <a:path w="571407" h="506994">
                <a:moveTo>
                  <a:pt x="0" y="0"/>
                </a:moveTo>
                <a:lnTo>
                  <a:pt x="571407" y="0"/>
                </a:lnTo>
                <a:lnTo>
                  <a:pt x="571407" y="506993"/>
                </a:lnTo>
                <a:lnTo>
                  <a:pt x="0" y="506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545929" y="6963590"/>
            <a:ext cx="8360776" cy="2550037"/>
          </a:xfrm>
          <a:custGeom>
            <a:avLst/>
            <a:gdLst/>
            <a:ahLst/>
            <a:cxnLst/>
            <a:rect l="l" t="t" r="r" b="b"/>
            <a:pathLst>
              <a:path w="8360776" h="2550037">
                <a:moveTo>
                  <a:pt x="0" y="0"/>
                </a:moveTo>
                <a:lnTo>
                  <a:pt x="8360776" y="0"/>
                </a:lnTo>
                <a:lnTo>
                  <a:pt x="8360776" y="2550037"/>
                </a:lnTo>
                <a:lnTo>
                  <a:pt x="0" y="2550037"/>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9248175" y="6580581"/>
            <a:ext cx="8011125" cy="3004172"/>
          </a:xfrm>
          <a:custGeom>
            <a:avLst/>
            <a:gdLst/>
            <a:ahLst/>
            <a:cxnLst/>
            <a:rect l="l" t="t" r="r" b="b"/>
            <a:pathLst>
              <a:path w="8011125" h="3004172">
                <a:moveTo>
                  <a:pt x="0" y="0"/>
                </a:moveTo>
                <a:lnTo>
                  <a:pt x="8011125" y="0"/>
                </a:lnTo>
                <a:lnTo>
                  <a:pt x="8011125" y="3004171"/>
                </a:lnTo>
                <a:lnTo>
                  <a:pt x="0" y="3004171"/>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REWRITE</a:t>
            </a:r>
          </a:p>
        </p:txBody>
      </p:sp>
      <p:sp>
        <p:nvSpPr>
          <p:cNvPr id="9" name="TextBox 9"/>
          <p:cNvSpPr txBox="1"/>
          <p:nvPr/>
        </p:nvSpPr>
        <p:spPr>
          <a:xfrm>
            <a:off x="1895223" y="2806770"/>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data_loader.py</a:t>
            </a:r>
          </a:p>
        </p:txBody>
      </p:sp>
      <p:sp>
        <p:nvSpPr>
          <p:cNvPr id="10" name="TextBox 10"/>
          <p:cNvSpPr txBox="1"/>
          <p:nvPr/>
        </p:nvSpPr>
        <p:spPr>
          <a:xfrm>
            <a:off x="1028700" y="3924393"/>
            <a:ext cx="13941613" cy="3882285"/>
          </a:xfrm>
          <a:prstGeom prst="rect">
            <a:avLst/>
          </a:prstGeom>
        </p:spPr>
        <p:txBody>
          <a:bodyPr lIns="0" tIns="0" rIns="0" bIns="0" rtlCol="0" anchor="t">
            <a:spAutoFit/>
          </a:bodyPr>
          <a:lstStyle/>
          <a:p>
            <a:pPr marL="785904" lvl="1" indent="-392952" algn="l">
              <a:lnSpc>
                <a:spcPts val="5096"/>
              </a:lnSpc>
              <a:buFont typeface="Arial"/>
              <a:buChar char="•"/>
            </a:pPr>
            <a:r>
              <a:rPr lang="en-US" sz="3640" b="1" spc="-72">
                <a:solidFill>
                  <a:srgbClr val="051D40"/>
                </a:solidFill>
                <a:latin typeface="Poppins Bold"/>
                <a:ea typeface="Poppins Bold"/>
                <a:cs typeface="Poppins Bold"/>
                <a:sym typeface="Poppins Bold"/>
              </a:rPr>
              <a:t>透過Pytorch的DataLoader改為動態圖</a:t>
            </a:r>
          </a:p>
          <a:p>
            <a:pPr algn="l">
              <a:lnSpc>
                <a:spcPts val="5096"/>
              </a:lnSpc>
            </a:pPr>
            <a:endParaRPr lang="en-US" sz="3640" b="1" spc="-72">
              <a:solidFill>
                <a:srgbClr val="051D40"/>
              </a:solidFill>
              <a:latin typeface="Poppins Bold"/>
              <a:ea typeface="Poppins Bold"/>
              <a:cs typeface="Poppins Bold"/>
              <a:sym typeface="Poppins Bold"/>
            </a:endParaRPr>
          </a:p>
          <a:p>
            <a:pPr marL="785904" lvl="1" indent="-392952" algn="l">
              <a:lnSpc>
                <a:spcPts val="5096"/>
              </a:lnSpc>
              <a:buFont typeface="Arial"/>
              <a:buChar char="•"/>
            </a:pPr>
            <a:r>
              <a:rPr lang="en-US" sz="3640" b="1" spc="-72">
                <a:solidFill>
                  <a:srgbClr val="051D40"/>
                </a:solidFill>
                <a:latin typeface="Poppins Bold"/>
                <a:ea typeface="Poppins Bold"/>
                <a:cs typeface="Poppins Bold"/>
                <a:sym typeface="Poppins Bold"/>
              </a:rPr>
              <a:t>比較原版的專案，進行數據增強、批次調整更加方便</a:t>
            </a:r>
          </a:p>
          <a:p>
            <a:pPr algn="l">
              <a:lnSpc>
                <a:spcPts val="5096"/>
              </a:lnSpc>
            </a:pPr>
            <a:endParaRPr lang="en-US" sz="3640" b="1" spc="-72">
              <a:solidFill>
                <a:srgbClr val="051D40"/>
              </a:solidFill>
              <a:latin typeface="Poppins Bold"/>
              <a:ea typeface="Poppins Bold"/>
              <a:cs typeface="Poppins Bold"/>
              <a:sym typeface="Poppins Bold"/>
            </a:endParaRPr>
          </a:p>
          <a:p>
            <a:pPr algn="l">
              <a:lnSpc>
                <a:spcPts val="5096"/>
              </a:lnSpc>
            </a:pPr>
            <a:endParaRPr lang="en-US" sz="3640" b="1" spc="-72">
              <a:solidFill>
                <a:srgbClr val="051D40"/>
              </a:solidFill>
              <a:latin typeface="Poppins Bold"/>
              <a:ea typeface="Poppins Bold"/>
              <a:cs typeface="Poppins Bold"/>
              <a:sym typeface="Poppins Bold"/>
            </a:endParaRPr>
          </a:p>
          <a:p>
            <a:pPr algn="l">
              <a:lnSpc>
                <a:spcPts val="5096"/>
              </a:lnSpc>
            </a:pPr>
            <a:endParaRPr lang="en-US" sz="3640" b="1" spc="-72">
              <a:solidFill>
                <a:srgbClr val="051D40"/>
              </a:solidFill>
              <a:latin typeface="Poppins Bold"/>
              <a:ea typeface="Poppins Bold"/>
              <a:cs typeface="Poppins Bold"/>
              <a:sym typeface="Poppi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996493" y="2943752"/>
            <a:ext cx="571407" cy="506994"/>
          </a:xfrm>
          <a:custGeom>
            <a:avLst/>
            <a:gdLst/>
            <a:ahLst/>
            <a:cxnLst/>
            <a:rect l="l" t="t" r="r" b="b"/>
            <a:pathLst>
              <a:path w="571407" h="506994">
                <a:moveTo>
                  <a:pt x="0" y="0"/>
                </a:moveTo>
                <a:lnTo>
                  <a:pt x="571407" y="0"/>
                </a:lnTo>
                <a:lnTo>
                  <a:pt x="571407" y="506993"/>
                </a:lnTo>
                <a:lnTo>
                  <a:pt x="0" y="506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9894275" y="5507497"/>
            <a:ext cx="7365025" cy="4409809"/>
          </a:xfrm>
          <a:custGeom>
            <a:avLst/>
            <a:gdLst/>
            <a:ahLst/>
            <a:cxnLst/>
            <a:rect l="l" t="t" r="r" b="b"/>
            <a:pathLst>
              <a:path w="7365025" h="4409809">
                <a:moveTo>
                  <a:pt x="0" y="0"/>
                </a:moveTo>
                <a:lnTo>
                  <a:pt x="7365025" y="0"/>
                </a:lnTo>
                <a:lnTo>
                  <a:pt x="7365025" y="4409809"/>
                </a:lnTo>
                <a:lnTo>
                  <a:pt x="0" y="4409809"/>
                </a:lnTo>
                <a:lnTo>
                  <a:pt x="0" y="0"/>
                </a:lnTo>
                <a:close/>
              </a:path>
            </a:pathLst>
          </a:custGeom>
          <a:blipFill>
            <a:blip r:embed="rId5"/>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REWRITE</a:t>
            </a:r>
          </a:p>
        </p:txBody>
      </p:sp>
      <p:sp>
        <p:nvSpPr>
          <p:cNvPr id="8" name="TextBox 8"/>
          <p:cNvSpPr txBox="1"/>
          <p:nvPr/>
        </p:nvSpPr>
        <p:spPr>
          <a:xfrm>
            <a:off x="1895223" y="2806770"/>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model design</a:t>
            </a:r>
          </a:p>
        </p:txBody>
      </p:sp>
      <p:sp>
        <p:nvSpPr>
          <p:cNvPr id="9" name="TextBox 9"/>
          <p:cNvSpPr txBox="1"/>
          <p:nvPr/>
        </p:nvSpPr>
        <p:spPr>
          <a:xfrm>
            <a:off x="1028700" y="3695793"/>
            <a:ext cx="16230600" cy="5593371"/>
          </a:xfrm>
          <a:prstGeom prst="rect">
            <a:avLst/>
          </a:prstGeom>
        </p:spPr>
        <p:txBody>
          <a:bodyPr lIns="0" tIns="0" rIns="0" bIns="0" rtlCol="0" anchor="t">
            <a:spAutoFit/>
          </a:bodyPr>
          <a:lstStyle/>
          <a:p>
            <a:pPr marL="785903" lvl="1" indent="-392951" algn="l">
              <a:lnSpc>
                <a:spcPts val="7425"/>
              </a:lnSpc>
              <a:buFont typeface="Arial"/>
              <a:buChar char="•"/>
            </a:pPr>
            <a:r>
              <a:rPr lang="en-US" sz="3640" b="1" spc="-72">
                <a:solidFill>
                  <a:srgbClr val="051D40"/>
                </a:solidFill>
                <a:latin typeface="Poppins Bold"/>
                <a:ea typeface="Poppins Bold"/>
                <a:cs typeface="Poppins Bold"/>
                <a:sym typeface="Poppins Bold"/>
              </a:rPr>
              <a:t>利用nn.Module進行模型模組化設計</a:t>
            </a:r>
          </a:p>
          <a:p>
            <a:pPr marL="785903" lvl="1" indent="-392951" algn="l">
              <a:lnSpc>
                <a:spcPts val="7425"/>
              </a:lnSpc>
              <a:buFont typeface="Arial"/>
              <a:buChar char="•"/>
            </a:pPr>
            <a:r>
              <a:rPr lang="en-US" sz="3640" b="1" spc="-72">
                <a:solidFill>
                  <a:srgbClr val="051D40"/>
                </a:solidFill>
                <a:latin typeface="Poppins Bold"/>
                <a:ea typeface="Poppins Bold"/>
                <a:cs typeface="Poppins Bold"/>
                <a:sym typeface="Poppins Bold"/>
              </a:rPr>
              <a:t>解決Generator和Discriminator邏輯緊密耦合的問題</a:t>
            </a:r>
          </a:p>
          <a:p>
            <a:pPr marL="785903" lvl="1" indent="-392951" algn="l">
              <a:lnSpc>
                <a:spcPts val="7425"/>
              </a:lnSpc>
              <a:buFont typeface="Arial"/>
              <a:buChar char="•"/>
            </a:pPr>
            <a:r>
              <a:rPr lang="en-US" sz="3640" b="1" spc="-72">
                <a:solidFill>
                  <a:srgbClr val="051D40"/>
                </a:solidFill>
                <a:latin typeface="Poppins Bold"/>
                <a:ea typeface="Poppins Bold"/>
                <a:cs typeface="Poppins Bold"/>
                <a:sym typeface="Poppins Bold"/>
              </a:rPr>
              <a:t>改進結構更簡單</a:t>
            </a:r>
          </a:p>
          <a:p>
            <a:pPr algn="l">
              <a:lnSpc>
                <a:spcPts val="7425"/>
              </a:lnSpc>
            </a:pPr>
            <a:endParaRPr lang="en-US" sz="3640" b="1" spc="-72">
              <a:solidFill>
                <a:srgbClr val="051D40"/>
              </a:solidFill>
              <a:latin typeface="Poppins Bold"/>
              <a:ea typeface="Poppins Bold"/>
              <a:cs typeface="Poppins Bold"/>
              <a:sym typeface="Poppins Bold"/>
            </a:endParaRPr>
          </a:p>
          <a:p>
            <a:pPr algn="l">
              <a:lnSpc>
                <a:spcPts val="7425"/>
              </a:lnSpc>
            </a:pPr>
            <a:endParaRPr lang="en-US" sz="3640" b="1" spc="-72">
              <a:solidFill>
                <a:srgbClr val="051D40"/>
              </a:solidFill>
              <a:latin typeface="Poppins Bold"/>
              <a:ea typeface="Poppins Bold"/>
              <a:cs typeface="Poppins Bold"/>
              <a:sym typeface="Poppins Bold"/>
            </a:endParaRPr>
          </a:p>
          <a:p>
            <a:pPr algn="l">
              <a:lnSpc>
                <a:spcPts val="7425"/>
              </a:lnSpc>
            </a:pPr>
            <a:endParaRPr lang="en-US" sz="3640" b="1" spc="-72">
              <a:solidFill>
                <a:srgbClr val="051D40"/>
              </a:solidFill>
              <a:latin typeface="Poppins Bold"/>
              <a:ea typeface="Poppins Bold"/>
              <a:cs typeface="Poppins Bold"/>
              <a:sym typeface="Poppi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91274" y="4194175"/>
            <a:ext cx="13305453"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TRAINING STRATEGY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2227831" y="3869280"/>
            <a:ext cx="1605934" cy="1613649"/>
            <a:chOff x="0" y="0"/>
            <a:chExt cx="784351" cy="788119"/>
          </a:xfrm>
        </p:grpSpPr>
        <p:sp>
          <p:nvSpPr>
            <p:cNvPr id="13" name="Freeform 13"/>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14" name="TextBox 14"/>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5" name="Freeform 15"/>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16" name="Group 16"/>
          <p:cNvGrpSpPr/>
          <p:nvPr/>
        </p:nvGrpSpPr>
        <p:grpSpPr>
          <a:xfrm>
            <a:off x="2220038" y="2723928"/>
            <a:ext cx="1613797" cy="895485"/>
            <a:chOff x="0" y="0"/>
            <a:chExt cx="788191" cy="437362"/>
          </a:xfrm>
        </p:grpSpPr>
        <p:sp>
          <p:nvSpPr>
            <p:cNvPr id="17" name="Freeform 17"/>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18" name="TextBox 18"/>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19" name="AutoShape 19"/>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0" name="AutoShape 20"/>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1" name="AutoShape 21"/>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22" name="Group 22"/>
          <p:cNvGrpSpPr/>
          <p:nvPr/>
        </p:nvGrpSpPr>
        <p:grpSpPr>
          <a:xfrm>
            <a:off x="11183119" y="4007878"/>
            <a:ext cx="2135111" cy="1336454"/>
            <a:chOff x="0" y="0"/>
            <a:chExt cx="1042806" cy="652735"/>
          </a:xfrm>
        </p:grpSpPr>
        <p:sp>
          <p:nvSpPr>
            <p:cNvPr id="23" name="Freeform 23"/>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solidFill>
            <a:ln cap="sq">
              <a:noFill/>
              <a:prstDash val="solid"/>
              <a:miter/>
            </a:ln>
          </p:spPr>
          <p:txBody>
            <a:bodyPr/>
            <a:lstStyle/>
            <a:p>
              <a:endParaRPr lang="zh-TW" altLang="en-US"/>
            </a:p>
          </p:txBody>
        </p:sp>
        <p:sp>
          <p:nvSpPr>
            <p:cNvPr id="24" name="TextBox 24"/>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Discriminator</a:t>
              </a:r>
            </a:p>
          </p:txBody>
        </p:sp>
      </p:grpSp>
      <p:grpSp>
        <p:nvGrpSpPr>
          <p:cNvPr id="25" name="Group 25"/>
          <p:cNvGrpSpPr/>
          <p:nvPr/>
        </p:nvGrpSpPr>
        <p:grpSpPr>
          <a:xfrm>
            <a:off x="14251801" y="3421538"/>
            <a:ext cx="1613797" cy="895485"/>
            <a:chOff x="0" y="0"/>
            <a:chExt cx="788191" cy="437362"/>
          </a:xfrm>
        </p:grpSpPr>
        <p:sp>
          <p:nvSpPr>
            <p:cNvPr id="26" name="Freeform 26"/>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7" name="TextBox 27"/>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 ̃g, θ ̃g</a:t>
              </a:r>
            </a:p>
          </p:txBody>
        </p:sp>
      </p:grpSp>
      <p:grpSp>
        <p:nvGrpSpPr>
          <p:cNvPr id="28" name="Group 28"/>
          <p:cNvGrpSpPr/>
          <p:nvPr/>
        </p:nvGrpSpPr>
        <p:grpSpPr>
          <a:xfrm>
            <a:off x="14251801" y="4982332"/>
            <a:ext cx="1613797" cy="895485"/>
            <a:chOff x="0" y="0"/>
            <a:chExt cx="788191" cy="437362"/>
          </a:xfrm>
        </p:grpSpPr>
        <p:sp>
          <p:nvSpPr>
            <p:cNvPr id="29" name="Freeform 29"/>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30" name="TextBox 30"/>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solidFill>
                  <a:latin typeface="Aileron Bold Italics"/>
                  <a:ea typeface="Aileron Bold Italics"/>
                  <a:cs typeface="Aileron Bold Italics"/>
                  <a:sym typeface="Aileron Bold Italics"/>
                </a:rPr>
                <a:t>real/fake</a:t>
              </a:r>
            </a:p>
          </p:txBody>
        </p:sp>
      </p:grpSp>
      <p:sp>
        <p:nvSpPr>
          <p:cNvPr id="31" name="AutoShape 31"/>
          <p:cNvSpPr/>
          <p:nvPr/>
        </p:nvSpPr>
        <p:spPr>
          <a:xfrm flipV="1">
            <a:off x="13318231" y="3869280"/>
            <a:ext cx="933571" cy="806824"/>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2" name="AutoShape 32"/>
          <p:cNvSpPr/>
          <p:nvPr/>
        </p:nvSpPr>
        <p:spPr>
          <a:xfrm>
            <a:off x="13318231" y="4676105"/>
            <a:ext cx="933571" cy="75397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3" name="AutoShape 33"/>
          <p:cNvSpPr/>
          <p:nvPr/>
        </p:nvSpPr>
        <p:spPr>
          <a:xfrm>
            <a:off x="7918071" y="4676105"/>
            <a:ext cx="3265048"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4" name="Group 34"/>
          <p:cNvGrpSpPr/>
          <p:nvPr/>
        </p:nvGrpSpPr>
        <p:grpSpPr>
          <a:xfrm>
            <a:off x="3997034" y="6206623"/>
            <a:ext cx="9908930" cy="1768902"/>
            <a:chOff x="0" y="0"/>
            <a:chExt cx="2285962" cy="408081"/>
          </a:xfrm>
        </p:grpSpPr>
        <p:sp>
          <p:nvSpPr>
            <p:cNvPr id="35" name="Freeform 35"/>
            <p:cNvSpPr/>
            <p:nvPr/>
          </p:nvSpPr>
          <p:spPr>
            <a:xfrm>
              <a:off x="0" y="0"/>
              <a:ext cx="2285962" cy="408081"/>
            </a:xfrm>
            <a:custGeom>
              <a:avLst/>
              <a:gdLst/>
              <a:ahLst/>
              <a:cxnLst/>
              <a:rect l="l" t="t" r="r" b="b"/>
              <a:pathLst>
                <a:path w="2285962" h="408081">
                  <a:moveTo>
                    <a:pt x="0" y="0"/>
                  </a:moveTo>
                  <a:lnTo>
                    <a:pt x="2285962" y="0"/>
                  </a:lnTo>
                  <a:lnTo>
                    <a:pt x="2285962" y="408081"/>
                  </a:lnTo>
                  <a:lnTo>
                    <a:pt x="0" y="408081"/>
                  </a:lnTo>
                  <a:close/>
                </a:path>
              </a:pathLst>
            </a:custGeom>
            <a:solidFill>
              <a:srgbClr val="13538A"/>
            </a:solidFill>
            <a:ln cap="sq">
              <a:noFill/>
              <a:prstDash val="solid"/>
              <a:miter/>
            </a:ln>
          </p:spPr>
          <p:txBody>
            <a:bodyPr/>
            <a:lstStyle/>
            <a:p>
              <a:endParaRPr lang="zh-TW" altLang="en-US"/>
            </a:p>
          </p:txBody>
        </p:sp>
        <p:sp>
          <p:nvSpPr>
            <p:cNvPr id="36" name="TextBox 36"/>
            <p:cNvSpPr txBox="1"/>
            <p:nvPr/>
          </p:nvSpPr>
          <p:spPr>
            <a:xfrm>
              <a:off x="0" y="-47625"/>
              <a:ext cx="2285962" cy="455706"/>
            </a:xfrm>
            <a:prstGeom prst="rect">
              <a:avLst/>
            </a:prstGeom>
          </p:spPr>
          <p:txBody>
            <a:bodyPr lIns="254000" tIns="254000" rIns="254000" bIns="254000" rtlCol="0" anchor="ctr"/>
            <a:lstStyle/>
            <a:p>
              <a:pPr algn="ctr">
                <a:lnSpc>
                  <a:spcPts val="3499"/>
                </a:lnSpc>
              </a:pPr>
              <a:endParaRPr/>
            </a:p>
          </p:txBody>
        </p:sp>
      </p:grpSp>
      <p:sp>
        <p:nvSpPr>
          <p:cNvPr id="37" name="Freeform 37"/>
          <p:cNvSpPr/>
          <p:nvPr/>
        </p:nvSpPr>
        <p:spPr>
          <a:xfrm>
            <a:off x="4139315" y="6338972"/>
            <a:ext cx="9626909" cy="1504204"/>
          </a:xfrm>
          <a:custGeom>
            <a:avLst/>
            <a:gdLst/>
            <a:ahLst/>
            <a:cxnLst/>
            <a:rect l="l" t="t" r="r" b="b"/>
            <a:pathLst>
              <a:path w="9626909" h="1504204">
                <a:moveTo>
                  <a:pt x="0" y="0"/>
                </a:moveTo>
                <a:lnTo>
                  <a:pt x="9626909" y="0"/>
                </a:lnTo>
                <a:lnTo>
                  <a:pt x="9626909" y="1504204"/>
                </a:lnTo>
                <a:lnTo>
                  <a:pt x="0" y="1504204"/>
                </a:lnTo>
                <a:lnTo>
                  <a:pt x="0" y="0"/>
                </a:lnTo>
                <a:close/>
              </a:path>
            </a:pathLst>
          </a:custGeom>
          <a:blipFill>
            <a:blip r:embed="rId5"/>
            <a:stretch>
              <a:fillRect/>
            </a:stretch>
          </a:blipFill>
        </p:spPr>
        <p:txBody>
          <a:bodyPr/>
          <a:lstStyle/>
          <a:p>
            <a:endParaRPr lang="zh-TW" altLang="en-US"/>
          </a:p>
        </p:txBody>
      </p:sp>
      <p:sp>
        <p:nvSpPr>
          <p:cNvPr id="38" name="TextBox 38"/>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39" name="TextBox 39"/>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40" name="TextBox 40"/>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41" name="TextBox 41"/>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42" name="TextBox 42"/>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 ̃</a:t>
            </a:r>
          </a:p>
        </p:txBody>
      </p:sp>
      <p:sp>
        <p:nvSpPr>
          <p:cNvPr id="43" name="TextBox 43"/>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44" name="TextBox 44"/>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45" name="TextBox 45"/>
          <p:cNvSpPr txBox="1"/>
          <p:nvPr/>
        </p:nvSpPr>
        <p:spPr>
          <a:xfrm>
            <a:off x="3997034" y="7937425"/>
            <a:ext cx="1625318"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Adversarial Loss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2227831" y="3869280"/>
            <a:ext cx="1605934" cy="1613649"/>
            <a:chOff x="0" y="0"/>
            <a:chExt cx="784351" cy="788119"/>
          </a:xfrm>
        </p:grpSpPr>
        <p:sp>
          <p:nvSpPr>
            <p:cNvPr id="13" name="Freeform 13"/>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14" name="TextBox 14"/>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5" name="Freeform 15"/>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16" name="Group 16"/>
          <p:cNvGrpSpPr/>
          <p:nvPr/>
        </p:nvGrpSpPr>
        <p:grpSpPr>
          <a:xfrm>
            <a:off x="2220038" y="2723928"/>
            <a:ext cx="1613797" cy="895485"/>
            <a:chOff x="0" y="0"/>
            <a:chExt cx="788191" cy="437362"/>
          </a:xfrm>
        </p:grpSpPr>
        <p:sp>
          <p:nvSpPr>
            <p:cNvPr id="17" name="Freeform 17"/>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18" name="TextBox 18"/>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19" name="AutoShape 19"/>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0" name="AutoShape 20"/>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1" name="AutoShape 21"/>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22" name="Group 22"/>
          <p:cNvGrpSpPr/>
          <p:nvPr/>
        </p:nvGrpSpPr>
        <p:grpSpPr>
          <a:xfrm>
            <a:off x="11183119" y="4007878"/>
            <a:ext cx="2135111" cy="1336454"/>
            <a:chOff x="0" y="0"/>
            <a:chExt cx="1042806" cy="652735"/>
          </a:xfrm>
        </p:grpSpPr>
        <p:sp>
          <p:nvSpPr>
            <p:cNvPr id="23" name="Freeform 23"/>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solidFill>
            <a:ln cap="sq">
              <a:noFill/>
              <a:prstDash val="solid"/>
              <a:miter/>
            </a:ln>
          </p:spPr>
          <p:txBody>
            <a:bodyPr/>
            <a:lstStyle/>
            <a:p>
              <a:endParaRPr lang="zh-TW" altLang="en-US"/>
            </a:p>
          </p:txBody>
        </p:sp>
        <p:sp>
          <p:nvSpPr>
            <p:cNvPr id="24" name="TextBox 24"/>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Discriminator</a:t>
              </a:r>
            </a:p>
          </p:txBody>
        </p:sp>
      </p:grpSp>
      <p:grpSp>
        <p:nvGrpSpPr>
          <p:cNvPr id="25" name="Group 25"/>
          <p:cNvGrpSpPr/>
          <p:nvPr/>
        </p:nvGrpSpPr>
        <p:grpSpPr>
          <a:xfrm>
            <a:off x="14251801" y="3421538"/>
            <a:ext cx="1613797" cy="895485"/>
            <a:chOff x="0" y="0"/>
            <a:chExt cx="788191" cy="437362"/>
          </a:xfrm>
        </p:grpSpPr>
        <p:sp>
          <p:nvSpPr>
            <p:cNvPr id="26" name="Freeform 26"/>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7" name="TextBox 27"/>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 ̃g, θ ̃g</a:t>
              </a:r>
            </a:p>
          </p:txBody>
        </p:sp>
      </p:grpSp>
      <p:grpSp>
        <p:nvGrpSpPr>
          <p:cNvPr id="28" name="Group 28"/>
          <p:cNvGrpSpPr/>
          <p:nvPr/>
        </p:nvGrpSpPr>
        <p:grpSpPr>
          <a:xfrm>
            <a:off x="14251801" y="4982332"/>
            <a:ext cx="1613797" cy="895485"/>
            <a:chOff x="0" y="0"/>
            <a:chExt cx="788191" cy="437362"/>
          </a:xfrm>
        </p:grpSpPr>
        <p:sp>
          <p:nvSpPr>
            <p:cNvPr id="29" name="Freeform 29"/>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30" name="TextBox 30"/>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solidFill>
                  <a:latin typeface="Aileron Bold Italics"/>
                  <a:ea typeface="Aileron Bold Italics"/>
                  <a:cs typeface="Aileron Bold Italics"/>
                  <a:sym typeface="Aileron Bold Italics"/>
                </a:rPr>
                <a:t>real/fake</a:t>
              </a:r>
            </a:p>
          </p:txBody>
        </p:sp>
      </p:grpSp>
      <p:sp>
        <p:nvSpPr>
          <p:cNvPr id="31" name="AutoShape 31"/>
          <p:cNvSpPr/>
          <p:nvPr/>
        </p:nvSpPr>
        <p:spPr>
          <a:xfrm flipV="1">
            <a:off x="13318231" y="3869280"/>
            <a:ext cx="933571" cy="806824"/>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2" name="AutoShape 32"/>
          <p:cNvSpPr/>
          <p:nvPr/>
        </p:nvSpPr>
        <p:spPr>
          <a:xfrm>
            <a:off x="13318231" y="4676105"/>
            <a:ext cx="933571" cy="75397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3" name="Group 33"/>
          <p:cNvGrpSpPr/>
          <p:nvPr/>
        </p:nvGrpSpPr>
        <p:grpSpPr>
          <a:xfrm>
            <a:off x="4709318" y="7068682"/>
            <a:ext cx="5905564" cy="882518"/>
            <a:chOff x="0" y="0"/>
            <a:chExt cx="1362397" cy="203595"/>
          </a:xfrm>
        </p:grpSpPr>
        <p:sp>
          <p:nvSpPr>
            <p:cNvPr id="34" name="Freeform 34"/>
            <p:cNvSpPr/>
            <p:nvPr/>
          </p:nvSpPr>
          <p:spPr>
            <a:xfrm>
              <a:off x="0" y="0"/>
              <a:ext cx="1362397" cy="203595"/>
            </a:xfrm>
            <a:custGeom>
              <a:avLst/>
              <a:gdLst/>
              <a:ahLst/>
              <a:cxnLst/>
              <a:rect l="l" t="t" r="r" b="b"/>
              <a:pathLst>
                <a:path w="1362397" h="203595">
                  <a:moveTo>
                    <a:pt x="0" y="0"/>
                  </a:moveTo>
                  <a:lnTo>
                    <a:pt x="1362397" y="0"/>
                  </a:lnTo>
                  <a:lnTo>
                    <a:pt x="1362397" y="203595"/>
                  </a:lnTo>
                  <a:lnTo>
                    <a:pt x="0" y="203595"/>
                  </a:lnTo>
                  <a:close/>
                </a:path>
              </a:pathLst>
            </a:custGeom>
            <a:solidFill>
              <a:srgbClr val="13538A"/>
            </a:solidFill>
            <a:ln cap="sq">
              <a:noFill/>
              <a:prstDash val="solid"/>
              <a:miter/>
            </a:ln>
          </p:spPr>
          <p:txBody>
            <a:bodyPr/>
            <a:lstStyle/>
            <a:p>
              <a:endParaRPr lang="zh-TW" altLang="en-US"/>
            </a:p>
          </p:txBody>
        </p:sp>
        <p:sp>
          <p:nvSpPr>
            <p:cNvPr id="35" name="TextBox 35"/>
            <p:cNvSpPr txBox="1"/>
            <p:nvPr/>
          </p:nvSpPr>
          <p:spPr>
            <a:xfrm>
              <a:off x="0" y="-47625"/>
              <a:ext cx="1362397" cy="251220"/>
            </a:xfrm>
            <a:prstGeom prst="rect">
              <a:avLst/>
            </a:prstGeom>
          </p:spPr>
          <p:txBody>
            <a:bodyPr lIns="254000" tIns="254000" rIns="254000" bIns="254000" rtlCol="0" anchor="ctr"/>
            <a:lstStyle/>
            <a:p>
              <a:pPr algn="ctr">
                <a:lnSpc>
                  <a:spcPts val="3499"/>
                </a:lnSpc>
              </a:pPr>
              <a:endParaRPr/>
            </a:p>
          </p:txBody>
        </p:sp>
      </p:grpSp>
      <p:sp>
        <p:nvSpPr>
          <p:cNvPr id="36" name="Freeform 36"/>
          <p:cNvSpPr/>
          <p:nvPr/>
        </p:nvSpPr>
        <p:spPr>
          <a:xfrm>
            <a:off x="4848095" y="7164328"/>
            <a:ext cx="5628010" cy="670421"/>
          </a:xfrm>
          <a:custGeom>
            <a:avLst/>
            <a:gdLst/>
            <a:ahLst/>
            <a:cxnLst/>
            <a:rect l="l" t="t" r="r" b="b"/>
            <a:pathLst>
              <a:path w="5628010" h="670421">
                <a:moveTo>
                  <a:pt x="0" y="0"/>
                </a:moveTo>
                <a:lnTo>
                  <a:pt x="5628010" y="0"/>
                </a:lnTo>
                <a:lnTo>
                  <a:pt x="5628010" y="670422"/>
                </a:lnTo>
                <a:lnTo>
                  <a:pt x="0" y="670422"/>
                </a:lnTo>
                <a:lnTo>
                  <a:pt x="0" y="0"/>
                </a:lnTo>
                <a:close/>
              </a:path>
            </a:pathLst>
          </a:custGeom>
          <a:blipFill>
            <a:blip r:embed="rId5"/>
            <a:stretch>
              <a:fillRect/>
            </a:stretch>
          </a:blipFill>
        </p:spPr>
        <p:txBody>
          <a:bodyPr/>
          <a:lstStyle/>
          <a:p>
            <a:endParaRPr lang="zh-TW" altLang="en-US"/>
          </a:p>
        </p:txBody>
      </p:sp>
      <p:sp>
        <p:nvSpPr>
          <p:cNvPr id="37" name="AutoShape 37"/>
          <p:cNvSpPr/>
          <p:nvPr/>
        </p:nvSpPr>
        <p:spPr>
          <a:xfrm>
            <a:off x="7918071" y="4676105"/>
            <a:ext cx="3265048"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8" name="AutoShape 38"/>
          <p:cNvSpPr/>
          <p:nvPr/>
        </p:nvSpPr>
        <p:spPr>
          <a:xfrm flipH="1">
            <a:off x="3049848" y="5475570"/>
            <a:ext cx="3210" cy="1088287"/>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39" name="Freeform 39"/>
          <p:cNvSpPr/>
          <p:nvPr/>
        </p:nvSpPr>
        <p:spPr>
          <a:xfrm>
            <a:off x="9982781"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6"/>
            <a:stretch>
              <a:fillRect/>
            </a:stretch>
          </a:blipFill>
        </p:spPr>
        <p:txBody>
          <a:bodyPr/>
          <a:lstStyle/>
          <a:p>
            <a:endParaRPr lang="zh-TW" altLang="en-US"/>
          </a:p>
        </p:txBody>
      </p:sp>
      <p:sp>
        <p:nvSpPr>
          <p:cNvPr id="40" name="TextBox 4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41" name="TextBox 4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42" name="TextBox 4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43" name="TextBox 4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44" name="TextBox 44"/>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 ̃</a:t>
            </a:r>
          </a:p>
        </p:txBody>
      </p:sp>
      <p:sp>
        <p:nvSpPr>
          <p:cNvPr id="45" name="TextBox 45"/>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46" name="TextBox 46"/>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47" name="TextBox 47"/>
          <p:cNvSpPr txBox="1"/>
          <p:nvPr/>
        </p:nvSpPr>
        <p:spPr>
          <a:xfrm>
            <a:off x="4709318" y="791310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Gaze Estimation Loss</a:t>
            </a:r>
          </a:p>
        </p:txBody>
      </p:sp>
      <p:sp>
        <p:nvSpPr>
          <p:cNvPr id="48" name="AutoShape 48"/>
          <p:cNvSpPr/>
          <p:nvPr/>
        </p:nvSpPr>
        <p:spPr>
          <a:xfrm>
            <a:off x="3053057" y="6563857"/>
            <a:ext cx="9197618"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49" name="AutoShape 49"/>
          <p:cNvSpPr/>
          <p:nvPr/>
        </p:nvSpPr>
        <p:spPr>
          <a:xfrm flipH="1">
            <a:off x="12250675" y="5333674"/>
            <a:ext cx="22259" cy="1230183"/>
          </a:xfrm>
          <a:prstGeom prst="line">
            <a:avLst/>
          </a:prstGeom>
          <a:ln w="38100" cap="flat">
            <a:solidFill>
              <a:srgbClr val="145DA0"/>
            </a:solidFill>
            <a:prstDash val="sysDot"/>
            <a:headEnd type="none" w="sm" len="sm"/>
            <a:tailEnd type="none" w="sm" len="sm"/>
          </a:ln>
        </p:spPr>
        <p:txBody>
          <a:bodyPr/>
          <a:lstStyle/>
          <a:p>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4245072" y="6469716"/>
            <a:ext cx="1695589" cy="1336454"/>
            <a:chOff x="0" y="0"/>
            <a:chExt cx="828140" cy="652735"/>
          </a:xfrm>
        </p:grpSpPr>
        <p:sp>
          <p:nvSpPr>
            <p:cNvPr id="13" name="Freeform 13"/>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14" name="TextBox 14"/>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Generator</a:t>
              </a:r>
            </a:p>
          </p:txBody>
        </p:sp>
      </p:grpSp>
      <p:grpSp>
        <p:nvGrpSpPr>
          <p:cNvPr id="15" name="Group 15"/>
          <p:cNvGrpSpPr/>
          <p:nvPr/>
        </p:nvGrpSpPr>
        <p:grpSpPr>
          <a:xfrm>
            <a:off x="6312137" y="6331118"/>
            <a:ext cx="1605934" cy="1613649"/>
            <a:chOff x="0" y="0"/>
            <a:chExt cx="784351" cy="788119"/>
          </a:xfrm>
        </p:grpSpPr>
        <p:sp>
          <p:nvSpPr>
            <p:cNvPr id="16" name="Freeform 16"/>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alpha val="29804"/>
              </a:srgbClr>
            </a:solidFill>
            <a:ln cap="sq">
              <a:noFill/>
              <a:prstDash val="solid"/>
              <a:miter/>
            </a:ln>
          </p:spPr>
          <p:txBody>
            <a:bodyPr/>
            <a:lstStyle/>
            <a:p>
              <a:endParaRPr lang="zh-TW" altLang="en-US"/>
            </a:p>
          </p:txBody>
        </p:sp>
        <p:sp>
          <p:nvSpPr>
            <p:cNvPr id="17" name="TextBox 17"/>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8" name="Freeform 18"/>
          <p:cNvSpPr/>
          <p:nvPr/>
        </p:nvSpPr>
        <p:spPr>
          <a:xfrm>
            <a:off x="6361134" y="6383972"/>
            <a:ext cx="1507940" cy="1507940"/>
          </a:xfrm>
          <a:custGeom>
            <a:avLst/>
            <a:gdLst/>
            <a:ahLst/>
            <a:cxnLst/>
            <a:rect l="l" t="t" r="r" b="b"/>
            <a:pathLst>
              <a:path w="1507940" h="1507940">
                <a:moveTo>
                  <a:pt x="0" y="0"/>
                </a:moveTo>
                <a:lnTo>
                  <a:pt x="1507940" y="0"/>
                </a:lnTo>
                <a:lnTo>
                  <a:pt x="1507940" y="1507941"/>
                </a:lnTo>
                <a:lnTo>
                  <a:pt x="0" y="1507941"/>
                </a:lnTo>
                <a:lnTo>
                  <a:pt x="0" y="0"/>
                </a:lnTo>
                <a:close/>
              </a:path>
            </a:pathLst>
          </a:custGeom>
          <a:blipFill>
            <a:blip r:embed="rId3">
              <a:alphaModFix amt="30000"/>
            </a:blip>
            <a:stretch>
              <a:fillRect/>
            </a:stretch>
          </a:blipFill>
        </p:spPr>
        <p:txBody>
          <a:bodyPr/>
          <a:lstStyle/>
          <a:p>
            <a:endParaRPr lang="zh-TW" altLang="en-US"/>
          </a:p>
        </p:txBody>
      </p:sp>
      <p:grpSp>
        <p:nvGrpSpPr>
          <p:cNvPr id="19" name="Group 19"/>
          <p:cNvGrpSpPr/>
          <p:nvPr/>
        </p:nvGrpSpPr>
        <p:grpSpPr>
          <a:xfrm>
            <a:off x="2220038" y="6331118"/>
            <a:ext cx="1605934" cy="1613649"/>
            <a:chOff x="0" y="0"/>
            <a:chExt cx="784351" cy="788119"/>
          </a:xfrm>
        </p:grpSpPr>
        <p:sp>
          <p:nvSpPr>
            <p:cNvPr id="20" name="Freeform 20"/>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FFB001">
                <a:alpha val="29804"/>
              </a:srgbClr>
            </a:solidFill>
            <a:ln cap="sq">
              <a:noFill/>
              <a:prstDash val="solid"/>
              <a:miter/>
            </a:ln>
          </p:spPr>
          <p:txBody>
            <a:bodyPr/>
            <a:lstStyle/>
            <a:p>
              <a:endParaRPr lang="zh-TW" altLang="en-US"/>
            </a:p>
          </p:txBody>
        </p:sp>
        <p:sp>
          <p:nvSpPr>
            <p:cNvPr id="21" name="TextBox 21"/>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2" name="Freeform 22"/>
          <p:cNvSpPr/>
          <p:nvPr/>
        </p:nvSpPr>
        <p:spPr>
          <a:xfrm>
            <a:off x="2271912" y="6383972"/>
            <a:ext cx="1501206" cy="1501206"/>
          </a:xfrm>
          <a:custGeom>
            <a:avLst/>
            <a:gdLst/>
            <a:ahLst/>
            <a:cxnLst/>
            <a:rect l="l" t="t" r="r" b="b"/>
            <a:pathLst>
              <a:path w="1501206" h="1501206">
                <a:moveTo>
                  <a:pt x="0" y="0"/>
                </a:moveTo>
                <a:lnTo>
                  <a:pt x="1501206" y="0"/>
                </a:lnTo>
                <a:lnTo>
                  <a:pt x="1501206" y="1501207"/>
                </a:lnTo>
                <a:lnTo>
                  <a:pt x="0" y="1501207"/>
                </a:lnTo>
                <a:lnTo>
                  <a:pt x="0" y="0"/>
                </a:lnTo>
                <a:close/>
              </a:path>
            </a:pathLst>
          </a:custGeom>
          <a:blipFill>
            <a:blip r:embed="rId4">
              <a:alphaModFix amt="30000"/>
            </a:blip>
            <a:stretch>
              <a:fillRect/>
            </a:stretch>
          </a:blipFill>
        </p:spPr>
        <p:txBody>
          <a:bodyPr/>
          <a:lstStyle/>
          <a:p>
            <a:endParaRPr lang="zh-TW" altLang="en-US"/>
          </a:p>
        </p:txBody>
      </p:sp>
      <p:grpSp>
        <p:nvGrpSpPr>
          <p:cNvPr id="23" name="Group 23"/>
          <p:cNvGrpSpPr/>
          <p:nvPr/>
        </p:nvGrpSpPr>
        <p:grpSpPr>
          <a:xfrm>
            <a:off x="2227831" y="3869280"/>
            <a:ext cx="1605934" cy="1613649"/>
            <a:chOff x="0" y="0"/>
            <a:chExt cx="784351" cy="788119"/>
          </a:xfrm>
        </p:grpSpPr>
        <p:sp>
          <p:nvSpPr>
            <p:cNvPr id="24" name="Freeform 24"/>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25" name="TextBox 25"/>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6" name="Freeform 26"/>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27" name="Group 27"/>
          <p:cNvGrpSpPr/>
          <p:nvPr/>
        </p:nvGrpSpPr>
        <p:grpSpPr>
          <a:xfrm>
            <a:off x="2220038" y="2723928"/>
            <a:ext cx="1613797" cy="895485"/>
            <a:chOff x="0" y="0"/>
            <a:chExt cx="788191" cy="437362"/>
          </a:xfrm>
        </p:grpSpPr>
        <p:sp>
          <p:nvSpPr>
            <p:cNvPr id="28" name="Freeform 28"/>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9" name="TextBox 29"/>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30" name="AutoShape 30"/>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1" name="AutoShape 31"/>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2" name="Group 32"/>
          <p:cNvGrpSpPr/>
          <p:nvPr/>
        </p:nvGrpSpPr>
        <p:grpSpPr>
          <a:xfrm>
            <a:off x="6312137" y="8563892"/>
            <a:ext cx="1605934" cy="895485"/>
            <a:chOff x="0" y="0"/>
            <a:chExt cx="784351" cy="437362"/>
          </a:xfrm>
        </p:grpSpPr>
        <p:sp>
          <p:nvSpPr>
            <p:cNvPr id="33" name="Freeform 33"/>
            <p:cNvSpPr/>
            <p:nvPr/>
          </p:nvSpPr>
          <p:spPr>
            <a:xfrm>
              <a:off x="0" y="0"/>
              <a:ext cx="784351" cy="437362"/>
            </a:xfrm>
            <a:custGeom>
              <a:avLst/>
              <a:gdLst/>
              <a:ahLst/>
              <a:cxnLst/>
              <a:rect l="l" t="t" r="r" b="b"/>
              <a:pathLst>
                <a:path w="784351" h="437362">
                  <a:moveTo>
                    <a:pt x="0" y="0"/>
                  </a:moveTo>
                  <a:lnTo>
                    <a:pt x="784351" y="0"/>
                  </a:lnTo>
                  <a:lnTo>
                    <a:pt x="78435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34" name="TextBox 34"/>
            <p:cNvSpPr txBox="1"/>
            <p:nvPr/>
          </p:nvSpPr>
          <p:spPr>
            <a:xfrm>
              <a:off x="0" y="-47625"/>
              <a:ext cx="78435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φr, θr</a:t>
              </a:r>
            </a:p>
          </p:txBody>
        </p:sp>
      </p:grpSp>
      <p:sp>
        <p:nvSpPr>
          <p:cNvPr id="35" name="AutoShape 35"/>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6" name="AutoShape 36"/>
          <p:cNvSpPr/>
          <p:nvPr/>
        </p:nvSpPr>
        <p:spPr>
          <a:xfrm>
            <a:off x="7115104" y="5482929"/>
            <a:ext cx="0" cy="848189"/>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7" name="AutoShape 37"/>
          <p:cNvSpPr/>
          <p:nvPr/>
        </p:nvSpPr>
        <p:spPr>
          <a:xfrm flipH="1">
            <a:off x="5940662" y="7137942"/>
            <a:ext cx="37147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8" name="AutoShape 38"/>
          <p:cNvSpPr/>
          <p:nvPr/>
        </p:nvSpPr>
        <p:spPr>
          <a:xfrm flipH="1" flipV="1">
            <a:off x="3825972" y="7137942"/>
            <a:ext cx="419100"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9" name="AutoShape 39"/>
          <p:cNvSpPr/>
          <p:nvPr/>
        </p:nvSpPr>
        <p:spPr>
          <a:xfrm flipH="1" flipV="1">
            <a:off x="5092867" y="7806169"/>
            <a:ext cx="2022237" cy="757723"/>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40" name="Group 40"/>
          <p:cNvGrpSpPr/>
          <p:nvPr/>
        </p:nvGrpSpPr>
        <p:grpSpPr>
          <a:xfrm>
            <a:off x="1045793" y="8597785"/>
            <a:ext cx="4809144" cy="794204"/>
            <a:chOff x="0" y="0"/>
            <a:chExt cx="1109456" cy="183221"/>
          </a:xfrm>
        </p:grpSpPr>
        <p:sp>
          <p:nvSpPr>
            <p:cNvPr id="41" name="Freeform 41"/>
            <p:cNvSpPr/>
            <p:nvPr/>
          </p:nvSpPr>
          <p:spPr>
            <a:xfrm>
              <a:off x="0" y="0"/>
              <a:ext cx="1109456" cy="183221"/>
            </a:xfrm>
            <a:custGeom>
              <a:avLst/>
              <a:gdLst/>
              <a:ahLst/>
              <a:cxnLst/>
              <a:rect l="l" t="t" r="r" b="b"/>
              <a:pathLst>
                <a:path w="1109456" h="183221">
                  <a:moveTo>
                    <a:pt x="0" y="0"/>
                  </a:moveTo>
                  <a:lnTo>
                    <a:pt x="1109456" y="0"/>
                  </a:lnTo>
                  <a:lnTo>
                    <a:pt x="1109456"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42" name="TextBox 42"/>
            <p:cNvSpPr txBox="1"/>
            <p:nvPr/>
          </p:nvSpPr>
          <p:spPr>
            <a:xfrm>
              <a:off x="0" y="-47625"/>
              <a:ext cx="1109456" cy="230846"/>
            </a:xfrm>
            <a:prstGeom prst="rect">
              <a:avLst/>
            </a:prstGeom>
          </p:spPr>
          <p:txBody>
            <a:bodyPr lIns="254000" tIns="254000" rIns="254000" bIns="254000" rtlCol="0" anchor="ctr"/>
            <a:lstStyle/>
            <a:p>
              <a:pPr algn="ctr">
                <a:lnSpc>
                  <a:spcPts val="3499"/>
                </a:lnSpc>
              </a:pPr>
              <a:endParaRPr/>
            </a:p>
          </p:txBody>
        </p:sp>
      </p:grpSp>
      <p:sp>
        <p:nvSpPr>
          <p:cNvPr id="43" name="Freeform 43"/>
          <p:cNvSpPr/>
          <p:nvPr/>
        </p:nvSpPr>
        <p:spPr>
          <a:xfrm>
            <a:off x="1194581" y="8686084"/>
            <a:ext cx="4494811" cy="617608"/>
          </a:xfrm>
          <a:custGeom>
            <a:avLst/>
            <a:gdLst/>
            <a:ahLst/>
            <a:cxnLst/>
            <a:rect l="l" t="t" r="r" b="b"/>
            <a:pathLst>
              <a:path w="4494811" h="617608">
                <a:moveTo>
                  <a:pt x="0" y="0"/>
                </a:moveTo>
                <a:lnTo>
                  <a:pt x="4494811" y="0"/>
                </a:lnTo>
                <a:lnTo>
                  <a:pt x="4494811" y="617607"/>
                </a:lnTo>
                <a:lnTo>
                  <a:pt x="0" y="617607"/>
                </a:lnTo>
                <a:lnTo>
                  <a:pt x="0" y="0"/>
                </a:lnTo>
                <a:close/>
              </a:path>
            </a:pathLst>
          </a:custGeom>
          <a:blipFill>
            <a:blip r:embed="rId5">
              <a:alphaModFix amt="30000"/>
            </a:blip>
            <a:stretch>
              <a:fillRect/>
            </a:stretch>
          </a:blipFill>
        </p:spPr>
        <p:txBody>
          <a:bodyPr/>
          <a:lstStyle/>
          <a:p>
            <a:endParaRPr lang="zh-TW" altLang="en-US"/>
          </a:p>
        </p:txBody>
      </p:sp>
      <p:grpSp>
        <p:nvGrpSpPr>
          <p:cNvPr id="44" name="Group 44"/>
          <p:cNvGrpSpPr/>
          <p:nvPr/>
        </p:nvGrpSpPr>
        <p:grpSpPr>
          <a:xfrm>
            <a:off x="9626182" y="5865259"/>
            <a:ext cx="1605934" cy="1613649"/>
            <a:chOff x="0" y="0"/>
            <a:chExt cx="784351" cy="788119"/>
          </a:xfrm>
        </p:grpSpPr>
        <p:sp>
          <p:nvSpPr>
            <p:cNvPr id="45" name="Freeform 45"/>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3AB85C">
                <a:alpha val="29804"/>
              </a:srgbClr>
            </a:solidFill>
            <a:ln cap="sq">
              <a:noFill/>
              <a:prstDash val="solid"/>
              <a:miter/>
            </a:ln>
          </p:spPr>
          <p:txBody>
            <a:bodyPr/>
            <a:lstStyle/>
            <a:p>
              <a:endParaRPr lang="zh-TW" altLang="en-US"/>
            </a:p>
          </p:txBody>
        </p:sp>
        <p:sp>
          <p:nvSpPr>
            <p:cNvPr id="46" name="TextBox 46"/>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47" name="Freeform 47"/>
          <p:cNvSpPr/>
          <p:nvPr/>
        </p:nvSpPr>
        <p:spPr>
          <a:xfrm>
            <a:off x="9675179" y="5911380"/>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6">
              <a:alphaModFix amt="30000"/>
            </a:blip>
            <a:stretch>
              <a:fillRect/>
            </a:stretch>
          </a:blipFill>
        </p:spPr>
        <p:txBody>
          <a:bodyPr/>
          <a:lstStyle/>
          <a:p>
            <a:endParaRPr lang="zh-TW" altLang="en-US"/>
          </a:p>
        </p:txBody>
      </p:sp>
      <p:grpSp>
        <p:nvGrpSpPr>
          <p:cNvPr id="48" name="Group 48"/>
          <p:cNvGrpSpPr/>
          <p:nvPr/>
        </p:nvGrpSpPr>
        <p:grpSpPr>
          <a:xfrm>
            <a:off x="11183119" y="4007878"/>
            <a:ext cx="2135111" cy="1336454"/>
            <a:chOff x="0" y="0"/>
            <a:chExt cx="1042806" cy="652735"/>
          </a:xfrm>
        </p:grpSpPr>
        <p:sp>
          <p:nvSpPr>
            <p:cNvPr id="49" name="Freeform 49"/>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solidFill>
            <a:ln cap="sq">
              <a:noFill/>
              <a:prstDash val="solid"/>
              <a:miter/>
            </a:ln>
          </p:spPr>
          <p:txBody>
            <a:bodyPr/>
            <a:lstStyle/>
            <a:p>
              <a:endParaRPr lang="zh-TW" altLang="en-US"/>
            </a:p>
          </p:txBody>
        </p:sp>
        <p:sp>
          <p:nvSpPr>
            <p:cNvPr id="50" name="TextBox 50"/>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Discriminator</a:t>
              </a:r>
            </a:p>
          </p:txBody>
        </p:sp>
      </p:grpSp>
      <p:grpSp>
        <p:nvGrpSpPr>
          <p:cNvPr id="51" name="Group 51"/>
          <p:cNvGrpSpPr/>
          <p:nvPr/>
        </p:nvGrpSpPr>
        <p:grpSpPr>
          <a:xfrm>
            <a:off x="14251801" y="3421538"/>
            <a:ext cx="1613797" cy="895485"/>
            <a:chOff x="0" y="0"/>
            <a:chExt cx="788191" cy="437362"/>
          </a:xfrm>
        </p:grpSpPr>
        <p:sp>
          <p:nvSpPr>
            <p:cNvPr id="52" name="Freeform 52"/>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53" name="TextBox 53"/>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 ̃g, θ ̃g</a:t>
              </a:r>
            </a:p>
          </p:txBody>
        </p:sp>
      </p:grpSp>
      <p:grpSp>
        <p:nvGrpSpPr>
          <p:cNvPr id="54" name="Group 54"/>
          <p:cNvGrpSpPr/>
          <p:nvPr/>
        </p:nvGrpSpPr>
        <p:grpSpPr>
          <a:xfrm>
            <a:off x="14251801" y="4982332"/>
            <a:ext cx="1613797" cy="895485"/>
            <a:chOff x="0" y="0"/>
            <a:chExt cx="788191" cy="437362"/>
          </a:xfrm>
        </p:grpSpPr>
        <p:sp>
          <p:nvSpPr>
            <p:cNvPr id="55" name="Freeform 55"/>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56" name="TextBox 56"/>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solidFill>
                  <a:latin typeface="Aileron Bold Italics"/>
                  <a:ea typeface="Aileron Bold Italics"/>
                  <a:cs typeface="Aileron Bold Italics"/>
                  <a:sym typeface="Aileron Bold Italics"/>
                </a:rPr>
                <a:t>real/fake</a:t>
              </a:r>
            </a:p>
          </p:txBody>
        </p:sp>
      </p:grpSp>
      <p:sp>
        <p:nvSpPr>
          <p:cNvPr id="57" name="AutoShape 57"/>
          <p:cNvSpPr/>
          <p:nvPr/>
        </p:nvSpPr>
        <p:spPr>
          <a:xfrm flipV="1">
            <a:off x="13318231" y="3869280"/>
            <a:ext cx="933571" cy="806824"/>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58" name="AutoShape 58"/>
          <p:cNvSpPr/>
          <p:nvPr/>
        </p:nvSpPr>
        <p:spPr>
          <a:xfrm>
            <a:off x="13318231" y="4676105"/>
            <a:ext cx="933571" cy="75397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59" name="Group 59"/>
          <p:cNvGrpSpPr/>
          <p:nvPr/>
        </p:nvGrpSpPr>
        <p:grpSpPr>
          <a:xfrm>
            <a:off x="11622641" y="6003857"/>
            <a:ext cx="1695589" cy="1336454"/>
            <a:chOff x="0" y="0"/>
            <a:chExt cx="828140" cy="652735"/>
          </a:xfrm>
        </p:grpSpPr>
        <p:sp>
          <p:nvSpPr>
            <p:cNvPr id="60" name="Freeform 60"/>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61" name="TextBox 61"/>
            <p:cNvSpPr txBox="1"/>
            <p:nvPr/>
          </p:nvSpPr>
          <p:spPr>
            <a:xfrm>
              <a:off x="0" y="-47625"/>
              <a:ext cx="828140" cy="700360"/>
            </a:xfrm>
            <a:prstGeom prst="rect">
              <a:avLst/>
            </a:prstGeom>
          </p:spPr>
          <p:txBody>
            <a:bodyPr lIns="254000" tIns="254000" rIns="254000" bIns="254000" rtlCol="0" anchor="ctr"/>
            <a:lstStyle/>
            <a:p>
              <a:pPr algn="ctr">
                <a:lnSpc>
                  <a:spcPts val="2939"/>
                </a:lnSpc>
              </a:pPr>
              <a:r>
                <a:rPr lang="en-US" sz="2099" b="1">
                  <a:solidFill>
                    <a:srgbClr val="191919">
                      <a:alpha val="29804"/>
                    </a:srgbClr>
                  </a:solidFill>
                  <a:latin typeface="Aileron Bold"/>
                  <a:ea typeface="Aileron Bold"/>
                  <a:cs typeface="Aileron Bold"/>
                  <a:sym typeface="Aileron Bold"/>
                </a:rPr>
                <a:t>VGG-16</a:t>
              </a:r>
            </a:p>
          </p:txBody>
        </p:sp>
      </p:grpSp>
      <p:grpSp>
        <p:nvGrpSpPr>
          <p:cNvPr id="62" name="Group 62"/>
          <p:cNvGrpSpPr/>
          <p:nvPr/>
        </p:nvGrpSpPr>
        <p:grpSpPr>
          <a:xfrm>
            <a:off x="13559998" y="6274981"/>
            <a:ext cx="2949917" cy="794204"/>
            <a:chOff x="0" y="0"/>
            <a:chExt cx="680538" cy="183221"/>
          </a:xfrm>
        </p:grpSpPr>
        <p:sp>
          <p:nvSpPr>
            <p:cNvPr id="63" name="Freeform 63"/>
            <p:cNvSpPr/>
            <p:nvPr/>
          </p:nvSpPr>
          <p:spPr>
            <a:xfrm>
              <a:off x="0" y="0"/>
              <a:ext cx="680538" cy="183221"/>
            </a:xfrm>
            <a:custGeom>
              <a:avLst/>
              <a:gdLst/>
              <a:ahLst/>
              <a:cxnLst/>
              <a:rect l="l" t="t" r="r" b="b"/>
              <a:pathLst>
                <a:path w="680538" h="183221">
                  <a:moveTo>
                    <a:pt x="0" y="0"/>
                  </a:moveTo>
                  <a:lnTo>
                    <a:pt x="680538" y="0"/>
                  </a:lnTo>
                  <a:lnTo>
                    <a:pt x="680538"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64" name="TextBox 64"/>
            <p:cNvSpPr txBox="1"/>
            <p:nvPr/>
          </p:nvSpPr>
          <p:spPr>
            <a:xfrm>
              <a:off x="0" y="-47625"/>
              <a:ext cx="680538" cy="230846"/>
            </a:xfrm>
            <a:prstGeom prst="rect">
              <a:avLst/>
            </a:prstGeom>
          </p:spPr>
          <p:txBody>
            <a:bodyPr lIns="254000" tIns="254000" rIns="254000" bIns="254000" rtlCol="0" anchor="ctr"/>
            <a:lstStyle/>
            <a:p>
              <a:pPr algn="ctr">
                <a:lnSpc>
                  <a:spcPts val="3499"/>
                </a:lnSpc>
              </a:pPr>
              <a:endParaRPr/>
            </a:p>
          </p:txBody>
        </p:sp>
      </p:grpSp>
      <p:sp>
        <p:nvSpPr>
          <p:cNvPr id="65" name="Freeform 65"/>
          <p:cNvSpPr/>
          <p:nvPr/>
        </p:nvSpPr>
        <p:spPr>
          <a:xfrm>
            <a:off x="13737331" y="6390733"/>
            <a:ext cx="2636319" cy="549233"/>
          </a:xfrm>
          <a:custGeom>
            <a:avLst/>
            <a:gdLst/>
            <a:ahLst/>
            <a:cxnLst/>
            <a:rect l="l" t="t" r="r" b="b"/>
            <a:pathLst>
              <a:path w="2636319" h="549233">
                <a:moveTo>
                  <a:pt x="0" y="0"/>
                </a:moveTo>
                <a:lnTo>
                  <a:pt x="2636319" y="0"/>
                </a:lnTo>
                <a:lnTo>
                  <a:pt x="2636319" y="549233"/>
                </a:lnTo>
                <a:lnTo>
                  <a:pt x="0" y="549233"/>
                </a:lnTo>
                <a:lnTo>
                  <a:pt x="0" y="0"/>
                </a:lnTo>
                <a:close/>
              </a:path>
            </a:pathLst>
          </a:custGeom>
          <a:blipFill>
            <a:blip r:embed="rId7">
              <a:alphaModFix amt="30000"/>
            </a:blip>
            <a:stretch>
              <a:fillRect/>
            </a:stretch>
          </a:blipFill>
        </p:spPr>
        <p:txBody>
          <a:bodyPr/>
          <a:lstStyle/>
          <a:p>
            <a:endParaRPr lang="zh-TW" altLang="en-US"/>
          </a:p>
        </p:txBody>
      </p:sp>
      <p:sp>
        <p:nvSpPr>
          <p:cNvPr id="66" name="AutoShape 66"/>
          <p:cNvSpPr/>
          <p:nvPr/>
        </p:nvSpPr>
        <p:spPr>
          <a:xfrm flipV="1">
            <a:off x="11232116" y="6672083"/>
            <a:ext cx="39052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67" name="AutoShape 67"/>
          <p:cNvSpPr/>
          <p:nvPr/>
        </p:nvSpPr>
        <p:spPr>
          <a:xfrm flipV="1">
            <a:off x="13318231" y="6672083"/>
            <a:ext cx="24176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68" name="Group 68"/>
          <p:cNvGrpSpPr/>
          <p:nvPr/>
        </p:nvGrpSpPr>
        <p:grpSpPr>
          <a:xfrm>
            <a:off x="6880399" y="2608080"/>
            <a:ext cx="6563614" cy="882518"/>
            <a:chOff x="0" y="0"/>
            <a:chExt cx="1514207" cy="203595"/>
          </a:xfrm>
        </p:grpSpPr>
        <p:sp>
          <p:nvSpPr>
            <p:cNvPr id="69" name="Freeform 69"/>
            <p:cNvSpPr/>
            <p:nvPr/>
          </p:nvSpPr>
          <p:spPr>
            <a:xfrm>
              <a:off x="0" y="0"/>
              <a:ext cx="1514207" cy="203595"/>
            </a:xfrm>
            <a:custGeom>
              <a:avLst/>
              <a:gdLst/>
              <a:ahLst/>
              <a:cxnLst/>
              <a:rect l="l" t="t" r="r" b="b"/>
              <a:pathLst>
                <a:path w="1514207" h="203595">
                  <a:moveTo>
                    <a:pt x="0" y="0"/>
                  </a:moveTo>
                  <a:lnTo>
                    <a:pt x="1514207" y="0"/>
                  </a:lnTo>
                  <a:lnTo>
                    <a:pt x="1514207" y="203595"/>
                  </a:lnTo>
                  <a:lnTo>
                    <a:pt x="0" y="203595"/>
                  </a:lnTo>
                  <a:close/>
                </a:path>
              </a:pathLst>
            </a:custGeom>
            <a:solidFill>
              <a:srgbClr val="13538A"/>
            </a:solidFill>
            <a:ln cap="sq">
              <a:noFill/>
              <a:prstDash val="solid"/>
              <a:miter/>
            </a:ln>
          </p:spPr>
          <p:txBody>
            <a:bodyPr/>
            <a:lstStyle/>
            <a:p>
              <a:endParaRPr lang="zh-TW" altLang="en-US"/>
            </a:p>
          </p:txBody>
        </p:sp>
        <p:sp>
          <p:nvSpPr>
            <p:cNvPr id="70" name="TextBox 70"/>
            <p:cNvSpPr txBox="1"/>
            <p:nvPr/>
          </p:nvSpPr>
          <p:spPr>
            <a:xfrm>
              <a:off x="0" y="-47625"/>
              <a:ext cx="1514207" cy="251220"/>
            </a:xfrm>
            <a:prstGeom prst="rect">
              <a:avLst/>
            </a:prstGeom>
          </p:spPr>
          <p:txBody>
            <a:bodyPr lIns="254000" tIns="254000" rIns="254000" bIns="254000" rtlCol="0" anchor="ctr"/>
            <a:lstStyle/>
            <a:p>
              <a:pPr algn="ctr">
                <a:lnSpc>
                  <a:spcPts val="3499"/>
                </a:lnSpc>
              </a:pPr>
              <a:endParaRPr/>
            </a:p>
          </p:txBody>
        </p:sp>
      </p:grpSp>
      <p:grpSp>
        <p:nvGrpSpPr>
          <p:cNvPr id="71" name="Group 71"/>
          <p:cNvGrpSpPr/>
          <p:nvPr/>
        </p:nvGrpSpPr>
        <p:grpSpPr>
          <a:xfrm>
            <a:off x="11321166" y="7622573"/>
            <a:ext cx="5693354" cy="827558"/>
            <a:chOff x="0" y="0"/>
            <a:chExt cx="1313441" cy="190915"/>
          </a:xfrm>
        </p:grpSpPr>
        <p:sp>
          <p:nvSpPr>
            <p:cNvPr id="72" name="Freeform 72"/>
            <p:cNvSpPr/>
            <p:nvPr/>
          </p:nvSpPr>
          <p:spPr>
            <a:xfrm>
              <a:off x="0" y="0"/>
              <a:ext cx="1313441" cy="190915"/>
            </a:xfrm>
            <a:custGeom>
              <a:avLst/>
              <a:gdLst/>
              <a:ahLst/>
              <a:cxnLst/>
              <a:rect l="l" t="t" r="r" b="b"/>
              <a:pathLst>
                <a:path w="1313441" h="190915">
                  <a:moveTo>
                    <a:pt x="0" y="0"/>
                  </a:moveTo>
                  <a:lnTo>
                    <a:pt x="1313441" y="0"/>
                  </a:lnTo>
                  <a:lnTo>
                    <a:pt x="1313441"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3" name="TextBox 73"/>
            <p:cNvSpPr txBox="1"/>
            <p:nvPr/>
          </p:nvSpPr>
          <p:spPr>
            <a:xfrm>
              <a:off x="0" y="-47625"/>
              <a:ext cx="1313441" cy="238540"/>
            </a:xfrm>
            <a:prstGeom prst="rect">
              <a:avLst/>
            </a:prstGeom>
          </p:spPr>
          <p:txBody>
            <a:bodyPr lIns="254000" tIns="254000" rIns="254000" bIns="254000" rtlCol="0" anchor="ctr"/>
            <a:lstStyle/>
            <a:p>
              <a:pPr algn="ctr">
                <a:lnSpc>
                  <a:spcPts val="3499"/>
                </a:lnSpc>
              </a:pPr>
              <a:endParaRPr/>
            </a:p>
          </p:txBody>
        </p:sp>
      </p:grpSp>
      <p:sp>
        <p:nvSpPr>
          <p:cNvPr id="74" name="Freeform 74"/>
          <p:cNvSpPr/>
          <p:nvPr/>
        </p:nvSpPr>
        <p:spPr>
          <a:xfrm>
            <a:off x="11418290" y="7717823"/>
            <a:ext cx="5453642" cy="633986"/>
          </a:xfrm>
          <a:custGeom>
            <a:avLst/>
            <a:gdLst/>
            <a:ahLst/>
            <a:cxnLst/>
            <a:rect l="l" t="t" r="r" b="b"/>
            <a:pathLst>
              <a:path w="5453642" h="633986">
                <a:moveTo>
                  <a:pt x="0" y="0"/>
                </a:moveTo>
                <a:lnTo>
                  <a:pt x="5453642" y="0"/>
                </a:lnTo>
                <a:lnTo>
                  <a:pt x="5453642" y="633986"/>
                </a:lnTo>
                <a:lnTo>
                  <a:pt x="0" y="633986"/>
                </a:lnTo>
                <a:lnTo>
                  <a:pt x="0" y="0"/>
                </a:lnTo>
                <a:close/>
              </a:path>
            </a:pathLst>
          </a:custGeom>
          <a:blipFill>
            <a:blip r:embed="rId8">
              <a:alphaModFix amt="30000"/>
            </a:blip>
            <a:stretch>
              <a:fillRect/>
            </a:stretch>
          </a:blipFill>
        </p:spPr>
        <p:txBody>
          <a:bodyPr/>
          <a:lstStyle/>
          <a:p>
            <a:endParaRPr lang="zh-TW" altLang="en-US"/>
          </a:p>
        </p:txBody>
      </p:sp>
      <p:grpSp>
        <p:nvGrpSpPr>
          <p:cNvPr id="75" name="Group 75"/>
          <p:cNvGrpSpPr/>
          <p:nvPr/>
        </p:nvGrpSpPr>
        <p:grpSpPr>
          <a:xfrm>
            <a:off x="11321166" y="8889912"/>
            <a:ext cx="4285311" cy="827558"/>
            <a:chOff x="0" y="0"/>
            <a:chExt cx="988609" cy="190915"/>
          </a:xfrm>
        </p:grpSpPr>
        <p:sp>
          <p:nvSpPr>
            <p:cNvPr id="76" name="Freeform 76"/>
            <p:cNvSpPr/>
            <p:nvPr/>
          </p:nvSpPr>
          <p:spPr>
            <a:xfrm>
              <a:off x="0" y="0"/>
              <a:ext cx="988609" cy="190915"/>
            </a:xfrm>
            <a:custGeom>
              <a:avLst/>
              <a:gdLst/>
              <a:ahLst/>
              <a:cxnLst/>
              <a:rect l="l" t="t" r="r" b="b"/>
              <a:pathLst>
                <a:path w="988609" h="190915">
                  <a:moveTo>
                    <a:pt x="0" y="0"/>
                  </a:moveTo>
                  <a:lnTo>
                    <a:pt x="988609" y="0"/>
                  </a:lnTo>
                  <a:lnTo>
                    <a:pt x="988609"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7" name="TextBox 77"/>
            <p:cNvSpPr txBox="1"/>
            <p:nvPr/>
          </p:nvSpPr>
          <p:spPr>
            <a:xfrm>
              <a:off x="0" y="-47625"/>
              <a:ext cx="988609" cy="238540"/>
            </a:xfrm>
            <a:prstGeom prst="rect">
              <a:avLst/>
            </a:prstGeom>
          </p:spPr>
          <p:txBody>
            <a:bodyPr lIns="254000" tIns="254000" rIns="254000" bIns="254000" rtlCol="0" anchor="ctr"/>
            <a:lstStyle/>
            <a:p>
              <a:pPr algn="ctr">
                <a:lnSpc>
                  <a:spcPts val="3499"/>
                </a:lnSpc>
              </a:pPr>
              <a:endParaRPr/>
            </a:p>
          </p:txBody>
        </p:sp>
      </p:grpSp>
      <p:sp>
        <p:nvSpPr>
          <p:cNvPr id="78" name="Freeform 78"/>
          <p:cNvSpPr/>
          <p:nvPr/>
        </p:nvSpPr>
        <p:spPr>
          <a:xfrm>
            <a:off x="11418290" y="8967793"/>
            <a:ext cx="4051446" cy="671796"/>
          </a:xfrm>
          <a:custGeom>
            <a:avLst/>
            <a:gdLst/>
            <a:ahLst/>
            <a:cxnLst/>
            <a:rect l="l" t="t" r="r" b="b"/>
            <a:pathLst>
              <a:path w="4051446" h="671796">
                <a:moveTo>
                  <a:pt x="0" y="0"/>
                </a:moveTo>
                <a:lnTo>
                  <a:pt x="4051446" y="0"/>
                </a:lnTo>
                <a:lnTo>
                  <a:pt x="4051446" y="671796"/>
                </a:lnTo>
                <a:lnTo>
                  <a:pt x="0" y="671796"/>
                </a:lnTo>
                <a:lnTo>
                  <a:pt x="0" y="0"/>
                </a:lnTo>
                <a:close/>
              </a:path>
            </a:pathLst>
          </a:custGeom>
          <a:blipFill>
            <a:blip r:embed="rId9">
              <a:alphaModFix amt="30000"/>
            </a:blip>
            <a:stretch>
              <a:fillRect/>
            </a:stretch>
          </a:blipFill>
        </p:spPr>
        <p:txBody>
          <a:bodyPr/>
          <a:lstStyle/>
          <a:p>
            <a:endParaRPr lang="zh-TW" altLang="en-US"/>
          </a:p>
        </p:txBody>
      </p:sp>
      <p:sp>
        <p:nvSpPr>
          <p:cNvPr id="79" name="TextBox 79"/>
          <p:cNvSpPr txBox="1"/>
          <p:nvPr/>
        </p:nvSpPr>
        <p:spPr>
          <a:xfrm>
            <a:off x="1165480" y="6902992"/>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Xrec</a:t>
            </a:r>
          </a:p>
        </p:txBody>
      </p:sp>
      <p:sp>
        <p:nvSpPr>
          <p:cNvPr id="80" name="AutoShape 80"/>
          <p:cNvSpPr/>
          <p:nvPr/>
        </p:nvSpPr>
        <p:spPr>
          <a:xfrm>
            <a:off x="7918071" y="4676105"/>
            <a:ext cx="3265048"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81" name="AutoShape 81"/>
          <p:cNvSpPr/>
          <p:nvPr/>
        </p:nvSpPr>
        <p:spPr>
          <a:xfrm>
            <a:off x="775930" y="4570661"/>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2" name="AutoShape 82"/>
          <p:cNvSpPr/>
          <p:nvPr/>
        </p:nvSpPr>
        <p:spPr>
          <a:xfrm>
            <a:off x="775930" y="7153626"/>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3" name="AutoShape 83"/>
          <p:cNvSpPr/>
          <p:nvPr/>
        </p:nvSpPr>
        <p:spPr>
          <a:xfrm>
            <a:off x="775930" y="4607446"/>
            <a:ext cx="0" cy="2496575"/>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4" name="AutoShape 84"/>
          <p:cNvSpPr/>
          <p:nvPr/>
        </p:nvSpPr>
        <p:spPr>
          <a:xfrm>
            <a:off x="3049848" y="2333251"/>
            <a:ext cx="12008852" cy="637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5" name="AutoShape 85"/>
          <p:cNvSpPr/>
          <p:nvPr/>
        </p:nvSpPr>
        <p:spPr>
          <a:xfrm flipH="1">
            <a:off x="15055490" y="2333251"/>
            <a:ext cx="3210" cy="1088287"/>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6" name="AutoShape 86"/>
          <p:cNvSpPr/>
          <p:nvPr/>
        </p:nvSpPr>
        <p:spPr>
          <a:xfrm>
            <a:off x="7869074" y="4676105"/>
            <a:ext cx="4601362" cy="1327752"/>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7" name="AutoShape 87"/>
          <p:cNvSpPr/>
          <p:nvPr/>
        </p:nvSpPr>
        <p:spPr>
          <a:xfrm flipH="1">
            <a:off x="3049848" y="2339621"/>
            <a:ext cx="0" cy="384306"/>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8" name="Freeform 88"/>
          <p:cNvSpPr/>
          <p:nvPr/>
        </p:nvSpPr>
        <p:spPr>
          <a:xfrm>
            <a:off x="9973256"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10"/>
            <a:stretch>
              <a:fillRect/>
            </a:stretch>
          </a:blipFill>
        </p:spPr>
        <p:txBody>
          <a:bodyPr/>
          <a:lstStyle/>
          <a:p>
            <a:endParaRPr lang="zh-TW" altLang="en-US"/>
          </a:p>
        </p:txBody>
      </p:sp>
      <p:sp>
        <p:nvSpPr>
          <p:cNvPr id="89" name="Freeform 89"/>
          <p:cNvSpPr/>
          <p:nvPr/>
        </p:nvSpPr>
        <p:spPr>
          <a:xfrm>
            <a:off x="6996002" y="2697781"/>
            <a:ext cx="6328046" cy="703116"/>
          </a:xfrm>
          <a:custGeom>
            <a:avLst/>
            <a:gdLst/>
            <a:ahLst/>
            <a:cxnLst/>
            <a:rect l="l" t="t" r="r" b="b"/>
            <a:pathLst>
              <a:path w="6328046" h="703116">
                <a:moveTo>
                  <a:pt x="0" y="0"/>
                </a:moveTo>
                <a:lnTo>
                  <a:pt x="6328046" y="0"/>
                </a:lnTo>
                <a:lnTo>
                  <a:pt x="6328046" y="703117"/>
                </a:lnTo>
                <a:lnTo>
                  <a:pt x="0" y="703117"/>
                </a:lnTo>
                <a:lnTo>
                  <a:pt x="0" y="0"/>
                </a:lnTo>
                <a:close/>
              </a:path>
            </a:pathLst>
          </a:custGeom>
          <a:blipFill>
            <a:blip r:embed="rId11"/>
            <a:stretch>
              <a:fillRect/>
            </a:stretch>
          </a:blipFill>
        </p:spPr>
        <p:txBody>
          <a:bodyPr/>
          <a:lstStyle/>
          <a:p>
            <a:endParaRPr lang="zh-TW" altLang="en-US"/>
          </a:p>
        </p:txBody>
      </p:sp>
      <p:sp>
        <p:nvSpPr>
          <p:cNvPr id="90" name="TextBox 9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91" name="TextBox 9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92" name="TextBox 9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93" name="TextBox 9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94" name="TextBox 94"/>
          <p:cNvSpPr txBox="1"/>
          <p:nvPr/>
        </p:nvSpPr>
        <p:spPr>
          <a:xfrm>
            <a:off x="7778987" y="8776684"/>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dr</a:t>
            </a:r>
          </a:p>
        </p:txBody>
      </p:sp>
      <p:sp>
        <p:nvSpPr>
          <p:cNvPr id="95" name="TextBox 95"/>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 ̃</a:t>
            </a:r>
          </a:p>
        </p:txBody>
      </p:sp>
      <p:sp>
        <p:nvSpPr>
          <p:cNvPr id="96" name="TextBox 96"/>
          <p:cNvSpPr txBox="1"/>
          <p:nvPr/>
        </p:nvSpPr>
        <p:spPr>
          <a:xfrm>
            <a:off x="8648924" y="643713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Xt</a:t>
            </a:r>
          </a:p>
        </p:txBody>
      </p:sp>
      <p:sp>
        <p:nvSpPr>
          <p:cNvPr id="97" name="TextBox 97"/>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98" name="TextBox 98"/>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99" name="TextBox 99"/>
          <p:cNvSpPr txBox="1"/>
          <p:nvPr/>
        </p:nvSpPr>
        <p:spPr>
          <a:xfrm>
            <a:off x="6312137" y="793445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Output</a:t>
            </a:r>
          </a:p>
        </p:txBody>
      </p:sp>
      <p:sp>
        <p:nvSpPr>
          <p:cNvPr id="100" name="TextBox 100"/>
          <p:cNvSpPr txBox="1"/>
          <p:nvPr/>
        </p:nvSpPr>
        <p:spPr>
          <a:xfrm>
            <a:off x="9626182" y="7440808"/>
            <a:ext cx="1301130"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Ground Truth</a:t>
            </a:r>
          </a:p>
        </p:txBody>
      </p:sp>
      <p:sp>
        <p:nvSpPr>
          <p:cNvPr id="101" name="TextBox 101"/>
          <p:cNvSpPr txBox="1"/>
          <p:nvPr/>
        </p:nvSpPr>
        <p:spPr>
          <a:xfrm>
            <a:off x="11321166" y="8441893"/>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Content Loss</a:t>
            </a:r>
          </a:p>
        </p:txBody>
      </p:sp>
      <p:sp>
        <p:nvSpPr>
          <p:cNvPr id="102" name="TextBox 102"/>
          <p:cNvSpPr txBox="1"/>
          <p:nvPr/>
        </p:nvSpPr>
        <p:spPr>
          <a:xfrm>
            <a:off x="11164069" y="9707945"/>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Style Loss</a:t>
            </a:r>
          </a:p>
        </p:txBody>
      </p:sp>
      <p:sp>
        <p:nvSpPr>
          <p:cNvPr id="103" name="TextBox 103"/>
          <p:cNvSpPr txBox="1"/>
          <p:nvPr/>
        </p:nvSpPr>
        <p:spPr>
          <a:xfrm>
            <a:off x="6880399" y="346352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Gaze Estimation Loss</a:t>
            </a:r>
          </a:p>
        </p:txBody>
      </p:sp>
      <p:sp>
        <p:nvSpPr>
          <p:cNvPr id="104" name="TextBox 104"/>
          <p:cNvSpPr txBox="1"/>
          <p:nvPr/>
        </p:nvSpPr>
        <p:spPr>
          <a:xfrm>
            <a:off x="1045793" y="9365904"/>
            <a:ext cx="197672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Reconstruction Loss</a:t>
            </a:r>
          </a:p>
        </p:txBody>
      </p:sp>
      <p:sp>
        <p:nvSpPr>
          <p:cNvPr id="105" name="TextBox 105"/>
          <p:cNvSpPr txBox="1"/>
          <p:nvPr/>
        </p:nvSpPr>
        <p:spPr>
          <a:xfrm>
            <a:off x="13279991" y="7031085"/>
            <a:ext cx="2099589"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Perceptual Loss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4245072" y="6469716"/>
            <a:ext cx="1695589" cy="1336454"/>
            <a:chOff x="0" y="0"/>
            <a:chExt cx="828140" cy="652735"/>
          </a:xfrm>
        </p:grpSpPr>
        <p:sp>
          <p:nvSpPr>
            <p:cNvPr id="13" name="Freeform 13"/>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14" name="TextBox 14"/>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solidFill>
                  <a:latin typeface="Aileron Bold"/>
                  <a:ea typeface="Aileron Bold"/>
                  <a:cs typeface="Aileron Bold"/>
                  <a:sym typeface="Aileron Bold"/>
                </a:rPr>
                <a:t>Generator</a:t>
              </a:r>
            </a:p>
          </p:txBody>
        </p:sp>
      </p:grpSp>
      <p:grpSp>
        <p:nvGrpSpPr>
          <p:cNvPr id="15" name="Group 15"/>
          <p:cNvGrpSpPr/>
          <p:nvPr/>
        </p:nvGrpSpPr>
        <p:grpSpPr>
          <a:xfrm>
            <a:off x="6312137" y="6331118"/>
            <a:ext cx="1605934" cy="1613649"/>
            <a:chOff x="0" y="0"/>
            <a:chExt cx="784351" cy="788119"/>
          </a:xfrm>
        </p:grpSpPr>
        <p:sp>
          <p:nvSpPr>
            <p:cNvPr id="16" name="Freeform 16"/>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7" name="TextBox 17"/>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8" name="Freeform 18"/>
          <p:cNvSpPr/>
          <p:nvPr/>
        </p:nvSpPr>
        <p:spPr>
          <a:xfrm>
            <a:off x="6361134" y="6383972"/>
            <a:ext cx="1507940" cy="1507940"/>
          </a:xfrm>
          <a:custGeom>
            <a:avLst/>
            <a:gdLst/>
            <a:ahLst/>
            <a:cxnLst/>
            <a:rect l="l" t="t" r="r" b="b"/>
            <a:pathLst>
              <a:path w="1507940" h="1507940">
                <a:moveTo>
                  <a:pt x="0" y="0"/>
                </a:moveTo>
                <a:lnTo>
                  <a:pt x="1507940" y="0"/>
                </a:lnTo>
                <a:lnTo>
                  <a:pt x="1507940" y="1507941"/>
                </a:lnTo>
                <a:lnTo>
                  <a:pt x="0" y="1507941"/>
                </a:lnTo>
                <a:lnTo>
                  <a:pt x="0" y="0"/>
                </a:lnTo>
                <a:close/>
              </a:path>
            </a:pathLst>
          </a:custGeom>
          <a:blipFill>
            <a:blip r:embed="rId3"/>
            <a:stretch>
              <a:fillRect/>
            </a:stretch>
          </a:blipFill>
        </p:spPr>
        <p:txBody>
          <a:bodyPr/>
          <a:lstStyle/>
          <a:p>
            <a:endParaRPr lang="zh-TW" altLang="en-US"/>
          </a:p>
        </p:txBody>
      </p:sp>
      <p:grpSp>
        <p:nvGrpSpPr>
          <p:cNvPr id="19" name="Group 19"/>
          <p:cNvGrpSpPr/>
          <p:nvPr/>
        </p:nvGrpSpPr>
        <p:grpSpPr>
          <a:xfrm>
            <a:off x="2220038" y="6331118"/>
            <a:ext cx="1605934" cy="1613649"/>
            <a:chOff x="0" y="0"/>
            <a:chExt cx="784351" cy="788119"/>
          </a:xfrm>
        </p:grpSpPr>
        <p:sp>
          <p:nvSpPr>
            <p:cNvPr id="20" name="Freeform 20"/>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FFB001"/>
            </a:solidFill>
            <a:ln cap="sq">
              <a:noFill/>
              <a:prstDash val="solid"/>
              <a:miter/>
            </a:ln>
          </p:spPr>
          <p:txBody>
            <a:bodyPr/>
            <a:lstStyle/>
            <a:p>
              <a:endParaRPr lang="zh-TW" altLang="en-US"/>
            </a:p>
          </p:txBody>
        </p:sp>
        <p:sp>
          <p:nvSpPr>
            <p:cNvPr id="21" name="TextBox 21"/>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2" name="Freeform 22"/>
          <p:cNvSpPr/>
          <p:nvPr/>
        </p:nvSpPr>
        <p:spPr>
          <a:xfrm>
            <a:off x="2271912" y="6383972"/>
            <a:ext cx="1501206" cy="1501206"/>
          </a:xfrm>
          <a:custGeom>
            <a:avLst/>
            <a:gdLst/>
            <a:ahLst/>
            <a:cxnLst/>
            <a:rect l="l" t="t" r="r" b="b"/>
            <a:pathLst>
              <a:path w="1501206" h="1501206">
                <a:moveTo>
                  <a:pt x="0" y="0"/>
                </a:moveTo>
                <a:lnTo>
                  <a:pt x="1501206" y="0"/>
                </a:lnTo>
                <a:lnTo>
                  <a:pt x="1501206" y="1501207"/>
                </a:lnTo>
                <a:lnTo>
                  <a:pt x="0" y="1501207"/>
                </a:lnTo>
                <a:lnTo>
                  <a:pt x="0" y="0"/>
                </a:lnTo>
                <a:close/>
              </a:path>
            </a:pathLst>
          </a:custGeom>
          <a:blipFill>
            <a:blip r:embed="rId4"/>
            <a:stretch>
              <a:fillRect/>
            </a:stretch>
          </a:blipFill>
        </p:spPr>
        <p:txBody>
          <a:bodyPr/>
          <a:lstStyle/>
          <a:p>
            <a:endParaRPr lang="zh-TW" altLang="en-US"/>
          </a:p>
        </p:txBody>
      </p:sp>
      <p:grpSp>
        <p:nvGrpSpPr>
          <p:cNvPr id="23" name="Group 23"/>
          <p:cNvGrpSpPr/>
          <p:nvPr/>
        </p:nvGrpSpPr>
        <p:grpSpPr>
          <a:xfrm>
            <a:off x="2227831" y="3869280"/>
            <a:ext cx="1605934" cy="1613649"/>
            <a:chOff x="0" y="0"/>
            <a:chExt cx="784351" cy="788119"/>
          </a:xfrm>
        </p:grpSpPr>
        <p:sp>
          <p:nvSpPr>
            <p:cNvPr id="24" name="Freeform 24"/>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25" name="TextBox 25"/>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6" name="Freeform 26"/>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27" name="Group 27"/>
          <p:cNvGrpSpPr/>
          <p:nvPr/>
        </p:nvGrpSpPr>
        <p:grpSpPr>
          <a:xfrm>
            <a:off x="2220038" y="2723928"/>
            <a:ext cx="1613797" cy="895485"/>
            <a:chOff x="0" y="0"/>
            <a:chExt cx="788191" cy="437362"/>
          </a:xfrm>
        </p:grpSpPr>
        <p:sp>
          <p:nvSpPr>
            <p:cNvPr id="28" name="Freeform 28"/>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9" name="TextBox 29"/>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30" name="AutoShape 30"/>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1" name="AutoShape 31"/>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2" name="Group 32"/>
          <p:cNvGrpSpPr/>
          <p:nvPr/>
        </p:nvGrpSpPr>
        <p:grpSpPr>
          <a:xfrm>
            <a:off x="6312137" y="8563892"/>
            <a:ext cx="1605934" cy="895485"/>
            <a:chOff x="0" y="0"/>
            <a:chExt cx="784351" cy="437362"/>
          </a:xfrm>
        </p:grpSpPr>
        <p:sp>
          <p:nvSpPr>
            <p:cNvPr id="33" name="Freeform 33"/>
            <p:cNvSpPr/>
            <p:nvPr/>
          </p:nvSpPr>
          <p:spPr>
            <a:xfrm>
              <a:off x="0" y="0"/>
              <a:ext cx="784351" cy="437362"/>
            </a:xfrm>
            <a:custGeom>
              <a:avLst/>
              <a:gdLst/>
              <a:ahLst/>
              <a:cxnLst/>
              <a:rect l="l" t="t" r="r" b="b"/>
              <a:pathLst>
                <a:path w="784351" h="437362">
                  <a:moveTo>
                    <a:pt x="0" y="0"/>
                  </a:moveTo>
                  <a:lnTo>
                    <a:pt x="784351" y="0"/>
                  </a:lnTo>
                  <a:lnTo>
                    <a:pt x="784351" y="437362"/>
                  </a:lnTo>
                  <a:lnTo>
                    <a:pt x="0" y="437362"/>
                  </a:lnTo>
                  <a:close/>
                </a:path>
              </a:pathLst>
            </a:custGeom>
            <a:solidFill>
              <a:srgbClr val="4FCDCC"/>
            </a:solidFill>
            <a:ln cap="sq">
              <a:noFill/>
              <a:prstDash val="solid"/>
              <a:miter/>
            </a:ln>
          </p:spPr>
          <p:txBody>
            <a:bodyPr/>
            <a:lstStyle/>
            <a:p>
              <a:endParaRPr lang="zh-TW" altLang="en-US"/>
            </a:p>
          </p:txBody>
        </p:sp>
        <p:sp>
          <p:nvSpPr>
            <p:cNvPr id="34" name="TextBox 34"/>
            <p:cNvSpPr txBox="1"/>
            <p:nvPr/>
          </p:nvSpPr>
          <p:spPr>
            <a:xfrm>
              <a:off x="0" y="-47625"/>
              <a:ext cx="78435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φr, θr</a:t>
              </a:r>
            </a:p>
          </p:txBody>
        </p:sp>
      </p:grpSp>
      <p:sp>
        <p:nvSpPr>
          <p:cNvPr id="35" name="AutoShape 35"/>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6" name="AutoShape 36"/>
          <p:cNvSpPr/>
          <p:nvPr/>
        </p:nvSpPr>
        <p:spPr>
          <a:xfrm>
            <a:off x="7115104" y="5482929"/>
            <a:ext cx="0" cy="848189"/>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7" name="AutoShape 37"/>
          <p:cNvSpPr/>
          <p:nvPr/>
        </p:nvSpPr>
        <p:spPr>
          <a:xfrm flipH="1">
            <a:off x="5940662" y="7137942"/>
            <a:ext cx="37147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8" name="AutoShape 38"/>
          <p:cNvSpPr/>
          <p:nvPr/>
        </p:nvSpPr>
        <p:spPr>
          <a:xfrm flipH="1" flipV="1">
            <a:off x="3825972" y="7137942"/>
            <a:ext cx="419100"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9" name="AutoShape 39"/>
          <p:cNvSpPr/>
          <p:nvPr/>
        </p:nvSpPr>
        <p:spPr>
          <a:xfrm flipH="1" flipV="1">
            <a:off x="5092867" y="7806169"/>
            <a:ext cx="2022237" cy="757723"/>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40" name="Group 40"/>
          <p:cNvGrpSpPr/>
          <p:nvPr/>
        </p:nvGrpSpPr>
        <p:grpSpPr>
          <a:xfrm>
            <a:off x="1045793" y="8597785"/>
            <a:ext cx="4809144" cy="794204"/>
            <a:chOff x="0" y="0"/>
            <a:chExt cx="1109456" cy="183221"/>
          </a:xfrm>
        </p:grpSpPr>
        <p:sp>
          <p:nvSpPr>
            <p:cNvPr id="41" name="Freeform 41"/>
            <p:cNvSpPr/>
            <p:nvPr/>
          </p:nvSpPr>
          <p:spPr>
            <a:xfrm>
              <a:off x="0" y="0"/>
              <a:ext cx="1109456" cy="183221"/>
            </a:xfrm>
            <a:custGeom>
              <a:avLst/>
              <a:gdLst/>
              <a:ahLst/>
              <a:cxnLst/>
              <a:rect l="l" t="t" r="r" b="b"/>
              <a:pathLst>
                <a:path w="1109456" h="183221">
                  <a:moveTo>
                    <a:pt x="0" y="0"/>
                  </a:moveTo>
                  <a:lnTo>
                    <a:pt x="1109456" y="0"/>
                  </a:lnTo>
                  <a:lnTo>
                    <a:pt x="1109456" y="183221"/>
                  </a:lnTo>
                  <a:lnTo>
                    <a:pt x="0" y="183221"/>
                  </a:lnTo>
                  <a:close/>
                </a:path>
              </a:pathLst>
            </a:custGeom>
            <a:solidFill>
              <a:srgbClr val="13538A"/>
            </a:solidFill>
            <a:ln cap="sq">
              <a:noFill/>
              <a:prstDash val="solid"/>
              <a:miter/>
            </a:ln>
          </p:spPr>
          <p:txBody>
            <a:bodyPr/>
            <a:lstStyle/>
            <a:p>
              <a:endParaRPr lang="zh-TW" altLang="en-US"/>
            </a:p>
          </p:txBody>
        </p:sp>
        <p:sp>
          <p:nvSpPr>
            <p:cNvPr id="42" name="TextBox 42"/>
            <p:cNvSpPr txBox="1"/>
            <p:nvPr/>
          </p:nvSpPr>
          <p:spPr>
            <a:xfrm>
              <a:off x="0" y="-47625"/>
              <a:ext cx="1109456" cy="230846"/>
            </a:xfrm>
            <a:prstGeom prst="rect">
              <a:avLst/>
            </a:prstGeom>
          </p:spPr>
          <p:txBody>
            <a:bodyPr lIns="254000" tIns="254000" rIns="254000" bIns="254000" rtlCol="0" anchor="ctr"/>
            <a:lstStyle/>
            <a:p>
              <a:pPr algn="ctr">
                <a:lnSpc>
                  <a:spcPts val="3499"/>
                </a:lnSpc>
              </a:pPr>
              <a:endParaRPr/>
            </a:p>
          </p:txBody>
        </p:sp>
      </p:grpSp>
      <p:sp>
        <p:nvSpPr>
          <p:cNvPr id="43" name="Freeform 43"/>
          <p:cNvSpPr/>
          <p:nvPr/>
        </p:nvSpPr>
        <p:spPr>
          <a:xfrm>
            <a:off x="1194581" y="8686084"/>
            <a:ext cx="4494811" cy="617608"/>
          </a:xfrm>
          <a:custGeom>
            <a:avLst/>
            <a:gdLst/>
            <a:ahLst/>
            <a:cxnLst/>
            <a:rect l="l" t="t" r="r" b="b"/>
            <a:pathLst>
              <a:path w="4494811" h="617608">
                <a:moveTo>
                  <a:pt x="0" y="0"/>
                </a:moveTo>
                <a:lnTo>
                  <a:pt x="4494811" y="0"/>
                </a:lnTo>
                <a:lnTo>
                  <a:pt x="4494811" y="617607"/>
                </a:lnTo>
                <a:lnTo>
                  <a:pt x="0" y="617607"/>
                </a:lnTo>
                <a:lnTo>
                  <a:pt x="0" y="0"/>
                </a:lnTo>
                <a:close/>
              </a:path>
            </a:pathLst>
          </a:custGeom>
          <a:blipFill>
            <a:blip r:embed="rId5"/>
            <a:stretch>
              <a:fillRect/>
            </a:stretch>
          </a:blipFill>
        </p:spPr>
        <p:txBody>
          <a:bodyPr/>
          <a:lstStyle/>
          <a:p>
            <a:endParaRPr lang="zh-TW" altLang="en-US"/>
          </a:p>
        </p:txBody>
      </p:sp>
      <p:grpSp>
        <p:nvGrpSpPr>
          <p:cNvPr id="44" name="Group 44"/>
          <p:cNvGrpSpPr/>
          <p:nvPr/>
        </p:nvGrpSpPr>
        <p:grpSpPr>
          <a:xfrm>
            <a:off x="9626182" y="5865259"/>
            <a:ext cx="1605934" cy="1613649"/>
            <a:chOff x="0" y="0"/>
            <a:chExt cx="784351" cy="788119"/>
          </a:xfrm>
        </p:grpSpPr>
        <p:sp>
          <p:nvSpPr>
            <p:cNvPr id="45" name="Freeform 45"/>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3AB85C">
                <a:alpha val="29804"/>
              </a:srgbClr>
            </a:solidFill>
            <a:ln cap="sq">
              <a:noFill/>
              <a:prstDash val="solid"/>
              <a:miter/>
            </a:ln>
          </p:spPr>
          <p:txBody>
            <a:bodyPr/>
            <a:lstStyle/>
            <a:p>
              <a:endParaRPr lang="zh-TW" altLang="en-US"/>
            </a:p>
          </p:txBody>
        </p:sp>
        <p:sp>
          <p:nvSpPr>
            <p:cNvPr id="46" name="TextBox 46"/>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47" name="Freeform 47"/>
          <p:cNvSpPr/>
          <p:nvPr/>
        </p:nvSpPr>
        <p:spPr>
          <a:xfrm>
            <a:off x="9675179" y="5911380"/>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6">
              <a:alphaModFix amt="30000"/>
            </a:blip>
            <a:stretch>
              <a:fillRect/>
            </a:stretch>
          </a:blipFill>
        </p:spPr>
        <p:txBody>
          <a:bodyPr/>
          <a:lstStyle/>
          <a:p>
            <a:endParaRPr lang="zh-TW" altLang="en-US"/>
          </a:p>
        </p:txBody>
      </p:sp>
      <p:grpSp>
        <p:nvGrpSpPr>
          <p:cNvPr id="48" name="Group 48"/>
          <p:cNvGrpSpPr/>
          <p:nvPr/>
        </p:nvGrpSpPr>
        <p:grpSpPr>
          <a:xfrm>
            <a:off x="11183119" y="4007878"/>
            <a:ext cx="2135111" cy="1336454"/>
            <a:chOff x="0" y="0"/>
            <a:chExt cx="1042806" cy="652735"/>
          </a:xfrm>
        </p:grpSpPr>
        <p:sp>
          <p:nvSpPr>
            <p:cNvPr id="49" name="Freeform 49"/>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50" name="TextBox 50"/>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Discriminator</a:t>
              </a:r>
            </a:p>
          </p:txBody>
        </p:sp>
      </p:grpSp>
      <p:grpSp>
        <p:nvGrpSpPr>
          <p:cNvPr id="51" name="Group 51"/>
          <p:cNvGrpSpPr/>
          <p:nvPr/>
        </p:nvGrpSpPr>
        <p:grpSpPr>
          <a:xfrm>
            <a:off x="14251801" y="3421538"/>
            <a:ext cx="1613797" cy="895485"/>
            <a:chOff x="0" y="0"/>
            <a:chExt cx="788191" cy="437362"/>
          </a:xfrm>
        </p:grpSpPr>
        <p:sp>
          <p:nvSpPr>
            <p:cNvPr id="52" name="Freeform 52"/>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3" name="TextBox 53"/>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 ̃g, θ ̃g</a:t>
              </a:r>
            </a:p>
          </p:txBody>
        </p:sp>
      </p:grpSp>
      <p:grpSp>
        <p:nvGrpSpPr>
          <p:cNvPr id="54" name="Group 54"/>
          <p:cNvGrpSpPr/>
          <p:nvPr/>
        </p:nvGrpSpPr>
        <p:grpSpPr>
          <a:xfrm>
            <a:off x="14251801" y="4982332"/>
            <a:ext cx="1613797" cy="895485"/>
            <a:chOff x="0" y="0"/>
            <a:chExt cx="788191" cy="437362"/>
          </a:xfrm>
        </p:grpSpPr>
        <p:sp>
          <p:nvSpPr>
            <p:cNvPr id="55" name="Freeform 55"/>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6" name="TextBox 56"/>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alpha val="29804"/>
                    </a:srgbClr>
                  </a:solidFill>
                  <a:latin typeface="Aileron Bold Italics"/>
                  <a:ea typeface="Aileron Bold Italics"/>
                  <a:cs typeface="Aileron Bold Italics"/>
                  <a:sym typeface="Aileron Bold Italics"/>
                </a:rPr>
                <a:t>real/fake</a:t>
              </a:r>
            </a:p>
          </p:txBody>
        </p:sp>
      </p:grpSp>
      <p:sp>
        <p:nvSpPr>
          <p:cNvPr id="57" name="AutoShape 57"/>
          <p:cNvSpPr/>
          <p:nvPr/>
        </p:nvSpPr>
        <p:spPr>
          <a:xfrm flipV="1">
            <a:off x="13318231" y="3869280"/>
            <a:ext cx="933571" cy="806824"/>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58" name="AutoShape 58"/>
          <p:cNvSpPr/>
          <p:nvPr/>
        </p:nvSpPr>
        <p:spPr>
          <a:xfrm>
            <a:off x="13318231" y="4676105"/>
            <a:ext cx="933571" cy="75397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59" name="Group 59"/>
          <p:cNvGrpSpPr/>
          <p:nvPr/>
        </p:nvGrpSpPr>
        <p:grpSpPr>
          <a:xfrm>
            <a:off x="11622641" y="6003857"/>
            <a:ext cx="1695589" cy="1336454"/>
            <a:chOff x="0" y="0"/>
            <a:chExt cx="828140" cy="652735"/>
          </a:xfrm>
        </p:grpSpPr>
        <p:sp>
          <p:nvSpPr>
            <p:cNvPr id="60" name="Freeform 60"/>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61" name="TextBox 61"/>
            <p:cNvSpPr txBox="1"/>
            <p:nvPr/>
          </p:nvSpPr>
          <p:spPr>
            <a:xfrm>
              <a:off x="0" y="-47625"/>
              <a:ext cx="828140" cy="700360"/>
            </a:xfrm>
            <a:prstGeom prst="rect">
              <a:avLst/>
            </a:prstGeom>
          </p:spPr>
          <p:txBody>
            <a:bodyPr lIns="254000" tIns="254000" rIns="254000" bIns="254000" rtlCol="0" anchor="ctr"/>
            <a:lstStyle/>
            <a:p>
              <a:pPr algn="ctr">
                <a:lnSpc>
                  <a:spcPts val="2939"/>
                </a:lnSpc>
              </a:pPr>
              <a:r>
                <a:rPr lang="en-US" sz="2099" b="1">
                  <a:solidFill>
                    <a:srgbClr val="191919">
                      <a:alpha val="29804"/>
                    </a:srgbClr>
                  </a:solidFill>
                  <a:latin typeface="Aileron Bold"/>
                  <a:ea typeface="Aileron Bold"/>
                  <a:cs typeface="Aileron Bold"/>
                  <a:sym typeface="Aileron Bold"/>
                </a:rPr>
                <a:t>VGG-16</a:t>
              </a:r>
            </a:p>
          </p:txBody>
        </p:sp>
      </p:grpSp>
      <p:grpSp>
        <p:nvGrpSpPr>
          <p:cNvPr id="62" name="Group 62"/>
          <p:cNvGrpSpPr/>
          <p:nvPr/>
        </p:nvGrpSpPr>
        <p:grpSpPr>
          <a:xfrm>
            <a:off x="13559998" y="6274981"/>
            <a:ext cx="2949917" cy="794204"/>
            <a:chOff x="0" y="0"/>
            <a:chExt cx="680538" cy="183221"/>
          </a:xfrm>
        </p:grpSpPr>
        <p:sp>
          <p:nvSpPr>
            <p:cNvPr id="63" name="Freeform 63"/>
            <p:cNvSpPr/>
            <p:nvPr/>
          </p:nvSpPr>
          <p:spPr>
            <a:xfrm>
              <a:off x="0" y="0"/>
              <a:ext cx="680538" cy="183221"/>
            </a:xfrm>
            <a:custGeom>
              <a:avLst/>
              <a:gdLst/>
              <a:ahLst/>
              <a:cxnLst/>
              <a:rect l="l" t="t" r="r" b="b"/>
              <a:pathLst>
                <a:path w="680538" h="183221">
                  <a:moveTo>
                    <a:pt x="0" y="0"/>
                  </a:moveTo>
                  <a:lnTo>
                    <a:pt x="680538" y="0"/>
                  </a:lnTo>
                  <a:lnTo>
                    <a:pt x="680538"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64" name="TextBox 64"/>
            <p:cNvSpPr txBox="1"/>
            <p:nvPr/>
          </p:nvSpPr>
          <p:spPr>
            <a:xfrm>
              <a:off x="0" y="-47625"/>
              <a:ext cx="680538" cy="230846"/>
            </a:xfrm>
            <a:prstGeom prst="rect">
              <a:avLst/>
            </a:prstGeom>
          </p:spPr>
          <p:txBody>
            <a:bodyPr lIns="254000" tIns="254000" rIns="254000" bIns="254000" rtlCol="0" anchor="ctr"/>
            <a:lstStyle/>
            <a:p>
              <a:pPr algn="ctr">
                <a:lnSpc>
                  <a:spcPts val="3499"/>
                </a:lnSpc>
              </a:pPr>
              <a:endParaRPr/>
            </a:p>
          </p:txBody>
        </p:sp>
      </p:grpSp>
      <p:sp>
        <p:nvSpPr>
          <p:cNvPr id="65" name="Freeform 65"/>
          <p:cNvSpPr/>
          <p:nvPr/>
        </p:nvSpPr>
        <p:spPr>
          <a:xfrm>
            <a:off x="13737331" y="6390733"/>
            <a:ext cx="2636319" cy="549233"/>
          </a:xfrm>
          <a:custGeom>
            <a:avLst/>
            <a:gdLst/>
            <a:ahLst/>
            <a:cxnLst/>
            <a:rect l="l" t="t" r="r" b="b"/>
            <a:pathLst>
              <a:path w="2636319" h="549233">
                <a:moveTo>
                  <a:pt x="0" y="0"/>
                </a:moveTo>
                <a:lnTo>
                  <a:pt x="2636319" y="0"/>
                </a:lnTo>
                <a:lnTo>
                  <a:pt x="2636319" y="549233"/>
                </a:lnTo>
                <a:lnTo>
                  <a:pt x="0" y="549233"/>
                </a:lnTo>
                <a:lnTo>
                  <a:pt x="0" y="0"/>
                </a:lnTo>
                <a:close/>
              </a:path>
            </a:pathLst>
          </a:custGeom>
          <a:blipFill>
            <a:blip r:embed="rId7">
              <a:alphaModFix amt="30000"/>
            </a:blip>
            <a:stretch>
              <a:fillRect/>
            </a:stretch>
          </a:blipFill>
        </p:spPr>
        <p:txBody>
          <a:bodyPr/>
          <a:lstStyle/>
          <a:p>
            <a:endParaRPr lang="zh-TW" altLang="en-US"/>
          </a:p>
        </p:txBody>
      </p:sp>
      <p:sp>
        <p:nvSpPr>
          <p:cNvPr id="66" name="AutoShape 66"/>
          <p:cNvSpPr/>
          <p:nvPr/>
        </p:nvSpPr>
        <p:spPr>
          <a:xfrm flipV="1">
            <a:off x="11232116" y="6672083"/>
            <a:ext cx="39052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67" name="AutoShape 67"/>
          <p:cNvSpPr/>
          <p:nvPr/>
        </p:nvSpPr>
        <p:spPr>
          <a:xfrm flipV="1">
            <a:off x="13318231" y="6672083"/>
            <a:ext cx="24176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68" name="Group 68"/>
          <p:cNvGrpSpPr/>
          <p:nvPr/>
        </p:nvGrpSpPr>
        <p:grpSpPr>
          <a:xfrm>
            <a:off x="6880399" y="2608080"/>
            <a:ext cx="6563614" cy="882518"/>
            <a:chOff x="0" y="0"/>
            <a:chExt cx="1514207" cy="203595"/>
          </a:xfrm>
        </p:grpSpPr>
        <p:sp>
          <p:nvSpPr>
            <p:cNvPr id="69" name="Freeform 69"/>
            <p:cNvSpPr/>
            <p:nvPr/>
          </p:nvSpPr>
          <p:spPr>
            <a:xfrm>
              <a:off x="0" y="0"/>
              <a:ext cx="1514207" cy="203595"/>
            </a:xfrm>
            <a:custGeom>
              <a:avLst/>
              <a:gdLst/>
              <a:ahLst/>
              <a:cxnLst/>
              <a:rect l="l" t="t" r="r" b="b"/>
              <a:pathLst>
                <a:path w="1514207" h="203595">
                  <a:moveTo>
                    <a:pt x="0" y="0"/>
                  </a:moveTo>
                  <a:lnTo>
                    <a:pt x="1514207" y="0"/>
                  </a:lnTo>
                  <a:lnTo>
                    <a:pt x="1514207" y="203595"/>
                  </a:lnTo>
                  <a:lnTo>
                    <a:pt x="0" y="203595"/>
                  </a:lnTo>
                  <a:close/>
                </a:path>
              </a:pathLst>
            </a:custGeom>
            <a:solidFill>
              <a:srgbClr val="13538A">
                <a:alpha val="29804"/>
              </a:srgbClr>
            </a:solidFill>
            <a:ln cap="sq">
              <a:noFill/>
              <a:prstDash val="solid"/>
              <a:miter/>
            </a:ln>
          </p:spPr>
          <p:txBody>
            <a:bodyPr/>
            <a:lstStyle/>
            <a:p>
              <a:endParaRPr lang="zh-TW" altLang="en-US"/>
            </a:p>
          </p:txBody>
        </p:sp>
        <p:sp>
          <p:nvSpPr>
            <p:cNvPr id="70" name="TextBox 70"/>
            <p:cNvSpPr txBox="1"/>
            <p:nvPr/>
          </p:nvSpPr>
          <p:spPr>
            <a:xfrm>
              <a:off x="0" y="-47625"/>
              <a:ext cx="1514207" cy="251220"/>
            </a:xfrm>
            <a:prstGeom prst="rect">
              <a:avLst/>
            </a:prstGeom>
          </p:spPr>
          <p:txBody>
            <a:bodyPr lIns="254000" tIns="254000" rIns="254000" bIns="254000" rtlCol="0" anchor="ctr"/>
            <a:lstStyle/>
            <a:p>
              <a:pPr algn="ctr">
                <a:lnSpc>
                  <a:spcPts val="3499"/>
                </a:lnSpc>
              </a:pPr>
              <a:endParaRPr/>
            </a:p>
          </p:txBody>
        </p:sp>
      </p:grpSp>
      <p:grpSp>
        <p:nvGrpSpPr>
          <p:cNvPr id="71" name="Group 71"/>
          <p:cNvGrpSpPr/>
          <p:nvPr/>
        </p:nvGrpSpPr>
        <p:grpSpPr>
          <a:xfrm>
            <a:off x="11321166" y="7622573"/>
            <a:ext cx="5693354" cy="827558"/>
            <a:chOff x="0" y="0"/>
            <a:chExt cx="1313441" cy="190915"/>
          </a:xfrm>
        </p:grpSpPr>
        <p:sp>
          <p:nvSpPr>
            <p:cNvPr id="72" name="Freeform 72"/>
            <p:cNvSpPr/>
            <p:nvPr/>
          </p:nvSpPr>
          <p:spPr>
            <a:xfrm>
              <a:off x="0" y="0"/>
              <a:ext cx="1313441" cy="190915"/>
            </a:xfrm>
            <a:custGeom>
              <a:avLst/>
              <a:gdLst/>
              <a:ahLst/>
              <a:cxnLst/>
              <a:rect l="l" t="t" r="r" b="b"/>
              <a:pathLst>
                <a:path w="1313441" h="190915">
                  <a:moveTo>
                    <a:pt x="0" y="0"/>
                  </a:moveTo>
                  <a:lnTo>
                    <a:pt x="1313441" y="0"/>
                  </a:lnTo>
                  <a:lnTo>
                    <a:pt x="1313441"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3" name="TextBox 73"/>
            <p:cNvSpPr txBox="1"/>
            <p:nvPr/>
          </p:nvSpPr>
          <p:spPr>
            <a:xfrm>
              <a:off x="0" y="-47625"/>
              <a:ext cx="1313441" cy="238540"/>
            </a:xfrm>
            <a:prstGeom prst="rect">
              <a:avLst/>
            </a:prstGeom>
          </p:spPr>
          <p:txBody>
            <a:bodyPr lIns="254000" tIns="254000" rIns="254000" bIns="254000" rtlCol="0" anchor="ctr"/>
            <a:lstStyle/>
            <a:p>
              <a:pPr algn="ctr">
                <a:lnSpc>
                  <a:spcPts val="3499"/>
                </a:lnSpc>
              </a:pPr>
              <a:endParaRPr/>
            </a:p>
          </p:txBody>
        </p:sp>
      </p:grpSp>
      <p:sp>
        <p:nvSpPr>
          <p:cNvPr id="74" name="Freeform 74"/>
          <p:cNvSpPr/>
          <p:nvPr/>
        </p:nvSpPr>
        <p:spPr>
          <a:xfrm>
            <a:off x="11418290" y="7717823"/>
            <a:ext cx="5453642" cy="633986"/>
          </a:xfrm>
          <a:custGeom>
            <a:avLst/>
            <a:gdLst/>
            <a:ahLst/>
            <a:cxnLst/>
            <a:rect l="l" t="t" r="r" b="b"/>
            <a:pathLst>
              <a:path w="5453642" h="633986">
                <a:moveTo>
                  <a:pt x="0" y="0"/>
                </a:moveTo>
                <a:lnTo>
                  <a:pt x="5453642" y="0"/>
                </a:lnTo>
                <a:lnTo>
                  <a:pt x="5453642" y="633986"/>
                </a:lnTo>
                <a:lnTo>
                  <a:pt x="0" y="633986"/>
                </a:lnTo>
                <a:lnTo>
                  <a:pt x="0" y="0"/>
                </a:lnTo>
                <a:close/>
              </a:path>
            </a:pathLst>
          </a:custGeom>
          <a:blipFill>
            <a:blip r:embed="rId8">
              <a:alphaModFix amt="30000"/>
            </a:blip>
            <a:stretch>
              <a:fillRect/>
            </a:stretch>
          </a:blipFill>
        </p:spPr>
        <p:txBody>
          <a:bodyPr/>
          <a:lstStyle/>
          <a:p>
            <a:endParaRPr lang="zh-TW" altLang="en-US"/>
          </a:p>
        </p:txBody>
      </p:sp>
      <p:grpSp>
        <p:nvGrpSpPr>
          <p:cNvPr id="75" name="Group 75"/>
          <p:cNvGrpSpPr/>
          <p:nvPr/>
        </p:nvGrpSpPr>
        <p:grpSpPr>
          <a:xfrm>
            <a:off x="11321166" y="8889912"/>
            <a:ext cx="4285311" cy="827558"/>
            <a:chOff x="0" y="0"/>
            <a:chExt cx="988609" cy="190915"/>
          </a:xfrm>
        </p:grpSpPr>
        <p:sp>
          <p:nvSpPr>
            <p:cNvPr id="76" name="Freeform 76"/>
            <p:cNvSpPr/>
            <p:nvPr/>
          </p:nvSpPr>
          <p:spPr>
            <a:xfrm>
              <a:off x="0" y="0"/>
              <a:ext cx="988609" cy="190915"/>
            </a:xfrm>
            <a:custGeom>
              <a:avLst/>
              <a:gdLst/>
              <a:ahLst/>
              <a:cxnLst/>
              <a:rect l="l" t="t" r="r" b="b"/>
              <a:pathLst>
                <a:path w="988609" h="190915">
                  <a:moveTo>
                    <a:pt x="0" y="0"/>
                  </a:moveTo>
                  <a:lnTo>
                    <a:pt x="988609" y="0"/>
                  </a:lnTo>
                  <a:lnTo>
                    <a:pt x="988609" y="190915"/>
                  </a:lnTo>
                  <a:lnTo>
                    <a:pt x="0" y="190915"/>
                  </a:lnTo>
                  <a:close/>
                </a:path>
              </a:pathLst>
            </a:custGeom>
            <a:solidFill>
              <a:srgbClr val="13538A">
                <a:alpha val="29804"/>
              </a:srgbClr>
            </a:solidFill>
            <a:ln cap="sq">
              <a:noFill/>
              <a:prstDash val="solid"/>
              <a:miter/>
            </a:ln>
          </p:spPr>
          <p:txBody>
            <a:bodyPr/>
            <a:lstStyle/>
            <a:p>
              <a:endParaRPr lang="zh-TW" altLang="en-US"/>
            </a:p>
          </p:txBody>
        </p:sp>
        <p:sp>
          <p:nvSpPr>
            <p:cNvPr id="77" name="TextBox 77"/>
            <p:cNvSpPr txBox="1"/>
            <p:nvPr/>
          </p:nvSpPr>
          <p:spPr>
            <a:xfrm>
              <a:off x="0" y="-47625"/>
              <a:ext cx="988609" cy="238540"/>
            </a:xfrm>
            <a:prstGeom prst="rect">
              <a:avLst/>
            </a:prstGeom>
          </p:spPr>
          <p:txBody>
            <a:bodyPr lIns="254000" tIns="254000" rIns="254000" bIns="254000" rtlCol="0" anchor="ctr"/>
            <a:lstStyle/>
            <a:p>
              <a:pPr algn="ctr">
                <a:lnSpc>
                  <a:spcPts val="3499"/>
                </a:lnSpc>
              </a:pPr>
              <a:endParaRPr/>
            </a:p>
          </p:txBody>
        </p:sp>
      </p:grpSp>
      <p:sp>
        <p:nvSpPr>
          <p:cNvPr id="78" name="Freeform 78"/>
          <p:cNvSpPr/>
          <p:nvPr/>
        </p:nvSpPr>
        <p:spPr>
          <a:xfrm>
            <a:off x="11418290" y="8967793"/>
            <a:ext cx="4051446" cy="671796"/>
          </a:xfrm>
          <a:custGeom>
            <a:avLst/>
            <a:gdLst/>
            <a:ahLst/>
            <a:cxnLst/>
            <a:rect l="l" t="t" r="r" b="b"/>
            <a:pathLst>
              <a:path w="4051446" h="671796">
                <a:moveTo>
                  <a:pt x="0" y="0"/>
                </a:moveTo>
                <a:lnTo>
                  <a:pt x="4051446" y="0"/>
                </a:lnTo>
                <a:lnTo>
                  <a:pt x="4051446" y="671796"/>
                </a:lnTo>
                <a:lnTo>
                  <a:pt x="0" y="671796"/>
                </a:lnTo>
                <a:lnTo>
                  <a:pt x="0" y="0"/>
                </a:lnTo>
                <a:close/>
              </a:path>
            </a:pathLst>
          </a:custGeom>
          <a:blipFill>
            <a:blip r:embed="rId9">
              <a:alphaModFix amt="30000"/>
            </a:blip>
            <a:stretch>
              <a:fillRect/>
            </a:stretch>
          </a:blipFill>
        </p:spPr>
        <p:txBody>
          <a:bodyPr/>
          <a:lstStyle/>
          <a:p>
            <a:endParaRPr lang="zh-TW" altLang="en-US"/>
          </a:p>
        </p:txBody>
      </p:sp>
      <p:sp>
        <p:nvSpPr>
          <p:cNvPr id="79" name="TextBox 79"/>
          <p:cNvSpPr txBox="1"/>
          <p:nvPr/>
        </p:nvSpPr>
        <p:spPr>
          <a:xfrm>
            <a:off x="1165480" y="6902992"/>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Xrec</a:t>
            </a:r>
          </a:p>
        </p:txBody>
      </p:sp>
      <p:sp>
        <p:nvSpPr>
          <p:cNvPr id="80" name="AutoShape 80"/>
          <p:cNvSpPr/>
          <p:nvPr/>
        </p:nvSpPr>
        <p:spPr>
          <a:xfrm>
            <a:off x="7918071" y="4676105"/>
            <a:ext cx="326504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1" name="AutoShape 81"/>
          <p:cNvSpPr/>
          <p:nvPr/>
        </p:nvSpPr>
        <p:spPr>
          <a:xfrm>
            <a:off x="775930" y="4570661"/>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2" name="AutoShape 82"/>
          <p:cNvSpPr/>
          <p:nvPr/>
        </p:nvSpPr>
        <p:spPr>
          <a:xfrm>
            <a:off x="775930" y="7153626"/>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3" name="AutoShape 83"/>
          <p:cNvSpPr/>
          <p:nvPr/>
        </p:nvSpPr>
        <p:spPr>
          <a:xfrm>
            <a:off x="775930" y="4607446"/>
            <a:ext cx="0" cy="249657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84" name="AutoShape 84"/>
          <p:cNvSpPr/>
          <p:nvPr/>
        </p:nvSpPr>
        <p:spPr>
          <a:xfrm>
            <a:off x="3049848" y="2333251"/>
            <a:ext cx="12008852" cy="637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5" name="AutoShape 85"/>
          <p:cNvSpPr/>
          <p:nvPr/>
        </p:nvSpPr>
        <p:spPr>
          <a:xfrm flipH="1">
            <a:off x="15055490" y="2333251"/>
            <a:ext cx="3210" cy="1088287"/>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6" name="AutoShape 86"/>
          <p:cNvSpPr/>
          <p:nvPr/>
        </p:nvSpPr>
        <p:spPr>
          <a:xfrm>
            <a:off x="7869074" y="4676105"/>
            <a:ext cx="4601362" cy="1327752"/>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7" name="AutoShape 87"/>
          <p:cNvSpPr/>
          <p:nvPr/>
        </p:nvSpPr>
        <p:spPr>
          <a:xfrm flipH="1">
            <a:off x="3049848" y="2339621"/>
            <a:ext cx="0" cy="384306"/>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8" name="Freeform 88"/>
          <p:cNvSpPr/>
          <p:nvPr/>
        </p:nvSpPr>
        <p:spPr>
          <a:xfrm>
            <a:off x="9973256"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10"/>
            <a:stretch>
              <a:fillRect/>
            </a:stretch>
          </a:blipFill>
        </p:spPr>
        <p:txBody>
          <a:bodyPr/>
          <a:lstStyle/>
          <a:p>
            <a:endParaRPr lang="zh-TW" altLang="en-US"/>
          </a:p>
        </p:txBody>
      </p:sp>
      <p:sp>
        <p:nvSpPr>
          <p:cNvPr id="89" name="Freeform 89"/>
          <p:cNvSpPr/>
          <p:nvPr/>
        </p:nvSpPr>
        <p:spPr>
          <a:xfrm>
            <a:off x="6996002" y="2697781"/>
            <a:ext cx="6328046" cy="703116"/>
          </a:xfrm>
          <a:custGeom>
            <a:avLst/>
            <a:gdLst/>
            <a:ahLst/>
            <a:cxnLst/>
            <a:rect l="l" t="t" r="r" b="b"/>
            <a:pathLst>
              <a:path w="6328046" h="703116">
                <a:moveTo>
                  <a:pt x="0" y="0"/>
                </a:moveTo>
                <a:lnTo>
                  <a:pt x="6328046" y="0"/>
                </a:lnTo>
                <a:lnTo>
                  <a:pt x="6328046" y="703117"/>
                </a:lnTo>
                <a:lnTo>
                  <a:pt x="0" y="703117"/>
                </a:lnTo>
                <a:lnTo>
                  <a:pt x="0" y="0"/>
                </a:lnTo>
                <a:close/>
              </a:path>
            </a:pathLst>
          </a:custGeom>
          <a:blipFill>
            <a:blip r:embed="rId11">
              <a:alphaModFix amt="30000"/>
            </a:blip>
            <a:stretch>
              <a:fillRect/>
            </a:stretch>
          </a:blipFill>
        </p:spPr>
        <p:txBody>
          <a:bodyPr/>
          <a:lstStyle/>
          <a:p>
            <a:endParaRPr lang="zh-TW" altLang="en-US"/>
          </a:p>
        </p:txBody>
      </p:sp>
      <p:sp>
        <p:nvSpPr>
          <p:cNvPr id="90" name="TextBox 9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91" name="TextBox 9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92" name="TextBox 9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93" name="TextBox 9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94" name="TextBox 94"/>
          <p:cNvSpPr txBox="1"/>
          <p:nvPr/>
        </p:nvSpPr>
        <p:spPr>
          <a:xfrm>
            <a:off x="7778987" y="8776684"/>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dr</a:t>
            </a:r>
          </a:p>
        </p:txBody>
      </p:sp>
      <p:sp>
        <p:nvSpPr>
          <p:cNvPr id="95" name="TextBox 95"/>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 ̃</a:t>
            </a:r>
          </a:p>
        </p:txBody>
      </p:sp>
      <p:sp>
        <p:nvSpPr>
          <p:cNvPr id="96" name="TextBox 96"/>
          <p:cNvSpPr txBox="1"/>
          <p:nvPr/>
        </p:nvSpPr>
        <p:spPr>
          <a:xfrm>
            <a:off x="8648924" y="643713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Xt</a:t>
            </a:r>
          </a:p>
        </p:txBody>
      </p:sp>
      <p:sp>
        <p:nvSpPr>
          <p:cNvPr id="97" name="TextBox 97"/>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98" name="TextBox 98"/>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99" name="TextBox 99"/>
          <p:cNvSpPr txBox="1"/>
          <p:nvPr/>
        </p:nvSpPr>
        <p:spPr>
          <a:xfrm>
            <a:off x="6312137" y="793445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100" name="TextBox 100"/>
          <p:cNvSpPr txBox="1"/>
          <p:nvPr/>
        </p:nvSpPr>
        <p:spPr>
          <a:xfrm>
            <a:off x="9626182" y="7440808"/>
            <a:ext cx="1301130"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Ground Truth</a:t>
            </a:r>
          </a:p>
        </p:txBody>
      </p:sp>
      <p:sp>
        <p:nvSpPr>
          <p:cNvPr id="101" name="TextBox 101"/>
          <p:cNvSpPr txBox="1"/>
          <p:nvPr/>
        </p:nvSpPr>
        <p:spPr>
          <a:xfrm>
            <a:off x="11321166" y="8441893"/>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Content Loss</a:t>
            </a:r>
          </a:p>
        </p:txBody>
      </p:sp>
      <p:sp>
        <p:nvSpPr>
          <p:cNvPr id="102" name="TextBox 102"/>
          <p:cNvSpPr txBox="1"/>
          <p:nvPr/>
        </p:nvSpPr>
        <p:spPr>
          <a:xfrm>
            <a:off x="6880399" y="346352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Gaze Estimation Loss</a:t>
            </a:r>
          </a:p>
        </p:txBody>
      </p:sp>
      <p:sp>
        <p:nvSpPr>
          <p:cNvPr id="103" name="TextBox 103"/>
          <p:cNvSpPr txBox="1"/>
          <p:nvPr/>
        </p:nvSpPr>
        <p:spPr>
          <a:xfrm>
            <a:off x="1045793" y="9365904"/>
            <a:ext cx="197672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Reconstruction Loss</a:t>
            </a:r>
          </a:p>
        </p:txBody>
      </p:sp>
      <p:sp>
        <p:nvSpPr>
          <p:cNvPr id="104" name="TextBox 104"/>
          <p:cNvSpPr txBox="1"/>
          <p:nvPr/>
        </p:nvSpPr>
        <p:spPr>
          <a:xfrm>
            <a:off x="11164069" y="9707945"/>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Style Loss</a:t>
            </a:r>
          </a:p>
        </p:txBody>
      </p:sp>
      <p:sp>
        <p:nvSpPr>
          <p:cNvPr id="105" name="TextBox 105"/>
          <p:cNvSpPr txBox="1"/>
          <p:nvPr/>
        </p:nvSpPr>
        <p:spPr>
          <a:xfrm>
            <a:off x="13279991" y="7031085"/>
            <a:ext cx="2099589"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Perceptual Loss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4290" y="4007878"/>
            <a:ext cx="1695589" cy="1336454"/>
            <a:chOff x="0" y="0"/>
            <a:chExt cx="828140" cy="652735"/>
          </a:xfrm>
        </p:grpSpPr>
        <p:sp>
          <p:nvSpPr>
            <p:cNvPr id="6" name="Freeform 6"/>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7" name="TextBox 7"/>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u="sng">
                  <a:solidFill>
                    <a:srgbClr val="191919"/>
                  </a:solidFill>
                  <a:latin typeface="Aileron Bold"/>
                  <a:ea typeface="Aileron Bold"/>
                  <a:cs typeface="Aileron Bold"/>
                  <a:sym typeface="Aileron Bold"/>
                </a:rPr>
                <a:t>Generator</a:t>
              </a:r>
            </a:p>
          </p:txBody>
        </p:sp>
      </p:grpSp>
      <p:grpSp>
        <p:nvGrpSpPr>
          <p:cNvPr id="8" name="Group 8"/>
          <p:cNvGrpSpPr/>
          <p:nvPr/>
        </p:nvGrpSpPr>
        <p:grpSpPr>
          <a:xfrm>
            <a:off x="6312137" y="3869280"/>
            <a:ext cx="1605934" cy="1613649"/>
            <a:chOff x="0" y="0"/>
            <a:chExt cx="784351" cy="788119"/>
          </a:xfrm>
        </p:grpSpPr>
        <p:sp>
          <p:nvSpPr>
            <p:cNvPr id="9" name="Freeform 9"/>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solidFill>
            <a:ln cap="sq">
              <a:noFill/>
              <a:prstDash val="solid"/>
              <a:miter/>
            </a:ln>
          </p:spPr>
          <p:txBody>
            <a:bodyPr/>
            <a:lstStyle/>
            <a:p>
              <a:endParaRPr lang="zh-TW" altLang="en-US"/>
            </a:p>
          </p:txBody>
        </p:sp>
        <p:sp>
          <p:nvSpPr>
            <p:cNvPr id="10" name="TextBox 10"/>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1" name="Freeform 11"/>
          <p:cNvSpPr/>
          <p:nvPr/>
        </p:nvSpPr>
        <p:spPr>
          <a:xfrm>
            <a:off x="6361134" y="3922135"/>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3"/>
            <a:stretch>
              <a:fillRect/>
            </a:stretch>
          </a:blipFill>
        </p:spPr>
        <p:txBody>
          <a:bodyPr/>
          <a:lstStyle/>
          <a:p>
            <a:endParaRPr lang="zh-TW" altLang="en-US"/>
          </a:p>
        </p:txBody>
      </p:sp>
      <p:grpSp>
        <p:nvGrpSpPr>
          <p:cNvPr id="12" name="Group 12"/>
          <p:cNvGrpSpPr/>
          <p:nvPr/>
        </p:nvGrpSpPr>
        <p:grpSpPr>
          <a:xfrm>
            <a:off x="4245072" y="6469716"/>
            <a:ext cx="1695589" cy="1336454"/>
            <a:chOff x="0" y="0"/>
            <a:chExt cx="828140" cy="652735"/>
          </a:xfrm>
        </p:grpSpPr>
        <p:sp>
          <p:nvSpPr>
            <p:cNvPr id="13" name="Freeform 13"/>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14" name="TextBox 14"/>
            <p:cNvSpPr txBox="1"/>
            <p:nvPr/>
          </p:nvSpPr>
          <p:spPr>
            <a:xfrm>
              <a:off x="0" y="-38100"/>
              <a:ext cx="828140"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Generator</a:t>
              </a:r>
            </a:p>
          </p:txBody>
        </p:sp>
      </p:grpSp>
      <p:grpSp>
        <p:nvGrpSpPr>
          <p:cNvPr id="15" name="Group 15"/>
          <p:cNvGrpSpPr/>
          <p:nvPr/>
        </p:nvGrpSpPr>
        <p:grpSpPr>
          <a:xfrm>
            <a:off x="6312137" y="6331118"/>
            <a:ext cx="1605934" cy="1613649"/>
            <a:chOff x="0" y="0"/>
            <a:chExt cx="784351" cy="788119"/>
          </a:xfrm>
        </p:grpSpPr>
        <p:sp>
          <p:nvSpPr>
            <p:cNvPr id="16" name="Freeform 16"/>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8E77F8">
                <a:alpha val="29804"/>
              </a:srgbClr>
            </a:solidFill>
            <a:ln cap="sq">
              <a:noFill/>
              <a:prstDash val="solid"/>
              <a:miter/>
            </a:ln>
          </p:spPr>
          <p:txBody>
            <a:bodyPr/>
            <a:lstStyle/>
            <a:p>
              <a:endParaRPr lang="zh-TW" altLang="en-US"/>
            </a:p>
          </p:txBody>
        </p:sp>
        <p:sp>
          <p:nvSpPr>
            <p:cNvPr id="17" name="TextBox 17"/>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18" name="Freeform 18"/>
          <p:cNvSpPr/>
          <p:nvPr/>
        </p:nvSpPr>
        <p:spPr>
          <a:xfrm>
            <a:off x="6361134" y="6383972"/>
            <a:ext cx="1507940" cy="1507940"/>
          </a:xfrm>
          <a:custGeom>
            <a:avLst/>
            <a:gdLst/>
            <a:ahLst/>
            <a:cxnLst/>
            <a:rect l="l" t="t" r="r" b="b"/>
            <a:pathLst>
              <a:path w="1507940" h="1507940">
                <a:moveTo>
                  <a:pt x="0" y="0"/>
                </a:moveTo>
                <a:lnTo>
                  <a:pt x="1507940" y="0"/>
                </a:lnTo>
                <a:lnTo>
                  <a:pt x="1507940" y="1507941"/>
                </a:lnTo>
                <a:lnTo>
                  <a:pt x="0" y="1507941"/>
                </a:lnTo>
                <a:lnTo>
                  <a:pt x="0" y="0"/>
                </a:lnTo>
                <a:close/>
              </a:path>
            </a:pathLst>
          </a:custGeom>
          <a:blipFill>
            <a:blip r:embed="rId3">
              <a:alphaModFix amt="30000"/>
            </a:blip>
            <a:stretch>
              <a:fillRect/>
            </a:stretch>
          </a:blipFill>
        </p:spPr>
        <p:txBody>
          <a:bodyPr/>
          <a:lstStyle/>
          <a:p>
            <a:endParaRPr lang="zh-TW" altLang="en-US"/>
          </a:p>
        </p:txBody>
      </p:sp>
      <p:grpSp>
        <p:nvGrpSpPr>
          <p:cNvPr id="19" name="Group 19"/>
          <p:cNvGrpSpPr/>
          <p:nvPr/>
        </p:nvGrpSpPr>
        <p:grpSpPr>
          <a:xfrm>
            <a:off x="2220038" y="6331118"/>
            <a:ext cx="1605934" cy="1613649"/>
            <a:chOff x="0" y="0"/>
            <a:chExt cx="784351" cy="788119"/>
          </a:xfrm>
        </p:grpSpPr>
        <p:sp>
          <p:nvSpPr>
            <p:cNvPr id="20" name="Freeform 20"/>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FFB001">
                <a:alpha val="29804"/>
              </a:srgbClr>
            </a:solidFill>
            <a:ln cap="sq">
              <a:noFill/>
              <a:prstDash val="solid"/>
              <a:miter/>
            </a:ln>
          </p:spPr>
          <p:txBody>
            <a:bodyPr/>
            <a:lstStyle/>
            <a:p>
              <a:endParaRPr lang="zh-TW" altLang="en-US"/>
            </a:p>
          </p:txBody>
        </p:sp>
        <p:sp>
          <p:nvSpPr>
            <p:cNvPr id="21" name="TextBox 21"/>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2" name="Freeform 22"/>
          <p:cNvSpPr/>
          <p:nvPr/>
        </p:nvSpPr>
        <p:spPr>
          <a:xfrm>
            <a:off x="2271912" y="6383972"/>
            <a:ext cx="1501206" cy="1501206"/>
          </a:xfrm>
          <a:custGeom>
            <a:avLst/>
            <a:gdLst/>
            <a:ahLst/>
            <a:cxnLst/>
            <a:rect l="l" t="t" r="r" b="b"/>
            <a:pathLst>
              <a:path w="1501206" h="1501206">
                <a:moveTo>
                  <a:pt x="0" y="0"/>
                </a:moveTo>
                <a:lnTo>
                  <a:pt x="1501206" y="0"/>
                </a:lnTo>
                <a:lnTo>
                  <a:pt x="1501206" y="1501207"/>
                </a:lnTo>
                <a:lnTo>
                  <a:pt x="0" y="1501207"/>
                </a:lnTo>
                <a:lnTo>
                  <a:pt x="0" y="0"/>
                </a:lnTo>
                <a:close/>
              </a:path>
            </a:pathLst>
          </a:custGeom>
          <a:blipFill>
            <a:blip r:embed="rId4">
              <a:alphaModFix amt="30000"/>
            </a:blip>
            <a:stretch>
              <a:fillRect/>
            </a:stretch>
          </a:blipFill>
        </p:spPr>
        <p:txBody>
          <a:bodyPr/>
          <a:lstStyle/>
          <a:p>
            <a:endParaRPr lang="zh-TW" altLang="en-US"/>
          </a:p>
        </p:txBody>
      </p:sp>
      <p:grpSp>
        <p:nvGrpSpPr>
          <p:cNvPr id="23" name="Group 23"/>
          <p:cNvGrpSpPr/>
          <p:nvPr/>
        </p:nvGrpSpPr>
        <p:grpSpPr>
          <a:xfrm>
            <a:off x="2227831" y="3869280"/>
            <a:ext cx="1605934" cy="1613649"/>
            <a:chOff x="0" y="0"/>
            <a:chExt cx="784351" cy="788119"/>
          </a:xfrm>
        </p:grpSpPr>
        <p:sp>
          <p:nvSpPr>
            <p:cNvPr id="24" name="Freeform 24"/>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2C92D5"/>
            </a:solidFill>
            <a:ln cap="sq">
              <a:noFill/>
              <a:prstDash val="solid"/>
              <a:miter/>
            </a:ln>
          </p:spPr>
          <p:txBody>
            <a:bodyPr/>
            <a:lstStyle/>
            <a:p>
              <a:endParaRPr lang="zh-TW" altLang="en-US"/>
            </a:p>
          </p:txBody>
        </p:sp>
        <p:sp>
          <p:nvSpPr>
            <p:cNvPr id="25" name="TextBox 25"/>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26" name="Freeform 26"/>
          <p:cNvSpPr/>
          <p:nvPr/>
        </p:nvSpPr>
        <p:spPr>
          <a:xfrm>
            <a:off x="2279704" y="3922135"/>
            <a:ext cx="1501206" cy="1501206"/>
          </a:xfrm>
          <a:custGeom>
            <a:avLst/>
            <a:gdLst/>
            <a:ahLst/>
            <a:cxnLst/>
            <a:rect l="l" t="t" r="r" b="b"/>
            <a:pathLst>
              <a:path w="1501206" h="1501206">
                <a:moveTo>
                  <a:pt x="0" y="0"/>
                </a:moveTo>
                <a:lnTo>
                  <a:pt x="1501207" y="0"/>
                </a:lnTo>
                <a:lnTo>
                  <a:pt x="1501207" y="1501206"/>
                </a:lnTo>
                <a:lnTo>
                  <a:pt x="0" y="1501206"/>
                </a:lnTo>
                <a:lnTo>
                  <a:pt x="0" y="0"/>
                </a:lnTo>
                <a:close/>
              </a:path>
            </a:pathLst>
          </a:custGeom>
          <a:blipFill>
            <a:blip r:embed="rId4"/>
            <a:stretch>
              <a:fillRect/>
            </a:stretch>
          </a:blipFill>
        </p:spPr>
        <p:txBody>
          <a:bodyPr/>
          <a:lstStyle/>
          <a:p>
            <a:endParaRPr lang="zh-TW" altLang="en-US"/>
          </a:p>
        </p:txBody>
      </p:sp>
      <p:grpSp>
        <p:nvGrpSpPr>
          <p:cNvPr id="27" name="Group 27"/>
          <p:cNvGrpSpPr/>
          <p:nvPr/>
        </p:nvGrpSpPr>
        <p:grpSpPr>
          <a:xfrm>
            <a:off x="2220038" y="2723928"/>
            <a:ext cx="1613797" cy="895485"/>
            <a:chOff x="0" y="0"/>
            <a:chExt cx="788191" cy="437362"/>
          </a:xfrm>
        </p:grpSpPr>
        <p:sp>
          <p:nvSpPr>
            <p:cNvPr id="28" name="Freeform 28"/>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solidFill>
            <a:ln cap="sq">
              <a:noFill/>
              <a:prstDash val="solid"/>
              <a:miter/>
            </a:ln>
          </p:spPr>
          <p:txBody>
            <a:bodyPr/>
            <a:lstStyle/>
            <a:p>
              <a:endParaRPr lang="zh-TW" altLang="en-US"/>
            </a:p>
          </p:txBody>
        </p:sp>
        <p:sp>
          <p:nvSpPr>
            <p:cNvPr id="29" name="TextBox 29"/>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solidFill>
                  <a:latin typeface="Aileron Bold Italics"/>
                  <a:ea typeface="Aileron Bold Italics"/>
                  <a:cs typeface="Aileron Bold Italics"/>
                  <a:sym typeface="Aileron Bold Italics"/>
                </a:rPr>
                <a:t>φg, θg</a:t>
              </a:r>
            </a:p>
          </p:txBody>
        </p:sp>
      </p:grpSp>
      <p:sp>
        <p:nvSpPr>
          <p:cNvPr id="30" name="AutoShape 30"/>
          <p:cNvSpPr/>
          <p:nvPr/>
        </p:nvSpPr>
        <p:spPr>
          <a:xfrm>
            <a:off x="3833834" y="3166907"/>
            <a:ext cx="1238250" cy="840971"/>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1" name="AutoShape 31"/>
          <p:cNvSpPr/>
          <p:nvPr/>
        </p:nvSpPr>
        <p:spPr>
          <a:xfrm>
            <a:off x="3833765" y="4676105"/>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2" name="Group 32"/>
          <p:cNvGrpSpPr/>
          <p:nvPr/>
        </p:nvGrpSpPr>
        <p:grpSpPr>
          <a:xfrm>
            <a:off x="6312137" y="8563892"/>
            <a:ext cx="1605934" cy="895485"/>
            <a:chOff x="0" y="0"/>
            <a:chExt cx="784351" cy="437362"/>
          </a:xfrm>
        </p:grpSpPr>
        <p:sp>
          <p:nvSpPr>
            <p:cNvPr id="33" name="Freeform 33"/>
            <p:cNvSpPr/>
            <p:nvPr/>
          </p:nvSpPr>
          <p:spPr>
            <a:xfrm>
              <a:off x="0" y="0"/>
              <a:ext cx="784351" cy="437362"/>
            </a:xfrm>
            <a:custGeom>
              <a:avLst/>
              <a:gdLst/>
              <a:ahLst/>
              <a:cxnLst/>
              <a:rect l="l" t="t" r="r" b="b"/>
              <a:pathLst>
                <a:path w="784351" h="437362">
                  <a:moveTo>
                    <a:pt x="0" y="0"/>
                  </a:moveTo>
                  <a:lnTo>
                    <a:pt x="784351" y="0"/>
                  </a:lnTo>
                  <a:lnTo>
                    <a:pt x="78435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34" name="TextBox 34"/>
            <p:cNvSpPr txBox="1"/>
            <p:nvPr/>
          </p:nvSpPr>
          <p:spPr>
            <a:xfrm>
              <a:off x="0" y="-47625"/>
              <a:ext cx="78435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φr, θr</a:t>
              </a:r>
            </a:p>
          </p:txBody>
        </p:sp>
      </p:grpSp>
      <p:sp>
        <p:nvSpPr>
          <p:cNvPr id="35" name="AutoShape 35"/>
          <p:cNvSpPr/>
          <p:nvPr/>
        </p:nvSpPr>
        <p:spPr>
          <a:xfrm>
            <a:off x="5919879" y="4676105"/>
            <a:ext cx="392257"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6" name="AutoShape 36"/>
          <p:cNvSpPr/>
          <p:nvPr/>
        </p:nvSpPr>
        <p:spPr>
          <a:xfrm>
            <a:off x="7115104" y="5482929"/>
            <a:ext cx="0" cy="848189"/>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7" name="AutoShape 37"/>
          <p:cNvSpPr/>
          <p:nvPr/>
        </p:nvSpPr>
        <p:spPr>
          <a:xfrm flipH="1">
            <a:off x="5940662" y="7137942"/>
            <a:ext cx="371475"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8" name="AutoShape 38"/>
          <p:cNvSpPr/>
          <p:nvPr/>
        </p:nvSpPr>
        <p:spPr>
          <a:xfrm flipH="1" flipV="1">
            <a:off x="3825972" y="7137942"/>
            <a:ext cx="419100"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39" name="AutoShape 39"/>
          <p:cNvSpPr/>
          <p:nvPr/>
        </p:nvSpPr>
        <p:spPr>
          <a:xfrm flipH="1" flipV="1">
            <a:off x="5092867" y="7806169"/>
            <a:ext cx="2022237" cy="757723"/>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40" name="Group 40"/>
          <p:cNvGrpSpPr/>
          <p:nvPr/>
        </p:nvGrpSpPr>
        <p:grpSpPr>
          <a:xfrm>
            <a:off x="1045793" y="8597785"/>
            <a:ext cx="4809144" cy="794204"/>
            <a:chOff x="0" y="0"/>
            <a:chExt cx="1109456" cy="183221"/>
          </a:xfrm>
        </p:grpSpPr>
        <p:sp>
          <p:nvSpPr>
            <p:cNvPr id="41" name="Freeform 41"/>
            <p:cNvSpPr/>
            <p:nvPr/>
          </p:nvSpPr>
          <p:spPr>
            <a:xfrm>
              <a:off x="0" y="0"/>
              <a:ext cx="1109456" cy="183221"/>
            </a:xfrm>
            <a:custGeom>
              <a:avLst/>
              <a:gdLst/>
              <a:ahLst/>
              <a:cxnLst/>
              <a:rect l="l" t="t" r="r" b="b"/>
              <a:pathLst>
                <a:path w="1109456" h="183221">
                  <a:moveTo>
                    <a:pt x="0" y="0"/>
                  </a:moveTo>
                  <a:lnTo>
                    <a:pt x="1109456" y="0"/>
                  </a:lnTo>
                  <a:lnTo>
                    <a:pt x="1109456" y="183221"/>
                  </a:lnTo>
                  <a:lnTo>
                    <a:pt x="0" y="183221"/>
                  </a:lnTo>
                  <a:close/>
                </a:path>
              </a:pathLst>
            </a:custGeom>
            <a:solidFill>
              <a:srgbClr val="13538A">
                <a:alpha val="29804"/>
              </a:srgbClr>
            </a:solidFill>
            <a:ln cap="sq">
              <a:noFill/>
              <a:prstDash val="solid"/>
              <a:miter/>
            </a:ln>
          </p:spPr>
          <p:txBody>
            <a:bodyPr/>
            <a:lstStyle/>
            <a:p>
              <a:endParaRPr lang="zh-TW" altLang="en-US"/>
            </a:p>
          </p:txBody>
        </p:sp>
        <p:sp>
          <p:nvSpPr>
            <p:cNvPr id="42" name="TextBox 42"/>
            <p:cNvSpPr txBox="1"/>
            <p:nvPr/>
          </p:nvSpPr>
          <p:spPr>
            <a:xfrm>
              <a:off x="0" y="-47625"/>
              <a:ext cx="1109456" cy="230846"/>
            </a:xfrm>
            <a:prstGeom prst="rect">
              <a:avLst/>
            </a:prstGeom>
          </p:spPr>
          <p:txBody>
            <a:bodyPr lIns="254000" tIns="254000" rIns="254000" bIns="254000" rtlCol="0" anchor="ctr"/>
            <a:lstStyle/>
            <a:p>
              <a:pPr algn="ctr">
                <a:lnSpc>
                  <a:spcPts val="3499"/>
                </a:lnSpc>
              </a:pPr>
              <a:endParaRPr/>
            </a:p>
          </p:txBody>
        </p:sp>
      </p:grpSp>
      <p:sp>
        <p:nvSpPr>
          <p:cNvPr id="43" name="Freeform 43"/>
          <p:cNvSpPr/>
          <p:nvPr/>
        </p:nvSpPr>
        <p:spPr>
          <a:xfrm>
            <a:off x="1194581" y="8686084"/>
            <a:ext cx="4494811" cy="617608"/>
          </a:xfrm>
          <a:custGeom>
            <a:avLst/>
            <a:gdLst/>
            <a:ahLst/>
            <a:cxnLst/>
            <a:rect l="l" t="t" r="r" b="b"/>
            <a:pathLst>
              <a:path w="4494811" h="617608">
                <a:moveTo>
                  <a:pt x="0" y="0"/>
                </a:moveTo>
                <a:lnTo>
                  <a:pt x="4494811" y="0"/>
                </a:lnTo>
                <a:lnTo>
                  <a:pt x="4494811" y="617607"/>
                </a:lnTo>
                <a:lnTo>
                  <a:pt x="0" y="617607"/>
                </a:lnTo>
                <a:lnTo>
                  <a:pt x="0" y="0"/>
                </a:lnTo>
                <a:close/>
              </a:path>
            </a:pathLst>
          </a:custGeom>
          <a:blipFill>
            <a:blip r:embed="rId5">
              <a:alphaModFix amt="30000"/>
            </a:blip>
            <a:stretch>
              <a:fillRect/>
            </a:stretch>
          </a:blipFill>
        </p:spPr>
        <p:txBody>
          <a:bodyPr/>
          <a:lstStyle/>
          <a:p>
            <a:endParaRPr lang="zh-TW" altLang="en-US"/>
          </a:p>
        </p:txBody>
      </p:sp>
      <p:grpSp>
        <p:nvGrpSpPr>
          <p:cNvPr id="44" name="Group 44"/>
          <p:cNvGrpSpPr/>
          <p:nvPr/>
        </p:nvGrpSpPr>
        <p:grpSpPr>
          <a:xfrm>
            <a:off x="9626182" y="5865259"/>
            <a:ext cx="1605934" cy="1613649"/>
            <a:chOff x="0" y="0"/>
            <a:chExt cx="784351" cy="788119"/>
          </a:xfrm>
        </p:grpSpPr>
        <p:sp>
          <p:nvSpPr>
            <p:cNvPr id="45" name="Freeform 45"/>
            <p:cNvSpPr/>
            <p:nvPr/>
          </p:nvSpPr>
          <p:spPr>
            <a:xfrm>
              <a:off x="0" y="0"/>
              <a:ext cx="784351" cy="788119"/>
            </a:xfrm>
            <a:custGeom>
              <a:avLst/>
              <a:gdLst/>
              <a:ahLst/>
              <a:cxnLst/>
              <a:rect l="l" t="t" r="r" b="b"/>
              <a:pathLst>
                <a:path w="784351" h="788119">
                  <a:moveTo>
                    <a:pt x="0" y="0"/>
                  </a:moveTo>
                  <a:lnTo>
                    <a:pt x="784351" y="0"/>
                  </a:lnTo>
                  <a:lnTo>
                    <a:pt x="784351" y="788119"/>
                  </a:lnTo>
                  <a:lnTo>
                    <a:pt x="0" y="788119"/>
                  </a:lnTo>
                  <a:close/>
                </a:path>
              </a:pathLst>
            </a:custGeom>
            <a:solidFill>
              <a:srgbClr val="3AB85C"/>
            </a:solidFill>
            <a:ln cap="sq">
              <a:noFill/>
              <a:prstDash val="solid"/>
              <a:miter/>
            </a:ln>
          </p:spPr>
          <p:txBody>
            <a:bodyPr/>
            <a:lstStyle/>
            <a:p>
              <a:endParaRPr lang="zh-TW" altLang="en-US"/>
            </a:p>
          </p:txBody>
        </p:sp>
        <p:sp>
          <p:nvSpPr>
            <p:cNvPr id="46" name="TextBox 46"/>
            <p:cNvSpPr txBox="1"/>
            <p:nvPr/>
          </p:nvSpPr>
          <p:spPr>
            <a:xfrm>
              <a:off x="0" y="-38100"/>
              <a:ext cx="784351" cy="826219"/>
            </a:xfrm>
            <a:prstGeom prst="rect">
              <a:avLst/>
            </a:prstGeom>
          </p:spPr>
          <p:txBody>
            <a:bodyPr lIns="254000" tIns="254000" rIns="254000" bIns="254000" rtlCol="0" anchor="ctr"/>
            <a:lstStyle/>
            <a:p>
              <a:pPr algn="ctr">
                <a:lnSpc>
                  <a:spcPts val="2799"/>
                </a:lnSpc>
              </a:pPr>
              <a:endParaRPr/>
            </a:p>
          </p:txBody>
        </p:sp>
      </p:grpSp>
      <p:sp>
        <p:nvSpPr>
          <p:cNvPr id="47" name="Freeform 47"/>
          <p:cNvSpPr/>
          <p:nvPr/>
        </p:nvSpPr>
        <p:spPr>
          <a:xfrm>
            <a:off x="9675179" y="5911380"/>
            <a:ext cx="1507940" cy="1507940"/>
          </a:xfrm>
          <a:custGeom>
            <a:avLst/>
            <a:gdLst/>
            <a:ahLst/>
            <a:cxnLst/>
            <a:rect l="l" t="t" r="r" b="b"/>
            <a:pathLst>
              <a:path w="1507940" h="1507940">
                <a:moveTo>
                  <a:pt x="0" y="0"/>
                </a:moveTo>
                <a:lnTo>
                  <a:pt x="1507940" y="0"/>
                </a:lnTo>
                <a:lnTo>
                  <a:pt x="1507940" y="1507940"/>
                </a:lnTo>
                <a:lnTo>
                  <a:pt x="0" y="1507940"/>
                </a:lnTo>
                <a:lnTo>
                  <a:pt x="0" y="0"/>
                </a:lnTo>
                <a:close/>
              </a:path>
            </a:pathLst>
          </a:custGeom>
          <a:blipFill>
            <a:blip r:embed="rId6"/>
            <a:stretch>
              <a:fillRect/>
            </a:stretch>
          </a:blipFill>
        </p:spPr>
        <p:txBody>
          <a:bodyPr/>
          <a:lstStyle/>
          <a:p>
            <a:endParaRPr lang="zh-TW" altLang="en-US"/>
          </a:p>
        </p:txBody>
      </p:sp>
      <p:grpSp>
        <p:nvGrpSpPr>
          <p:cNvPr id="48" name="Group 48"/>
          <p:cNvGrpSpPr/>
          <p:nvPr/>
        </p:nvGrpSpPr>
        <p:grpSpPr>
          <a:xfrm>
            <a:off x="11183119" y="4007878"/>
            <a:ext cx="2135111" cy="1336454"/>
            <a:chOff x="0" y="0"/>
            <a:chExt cx="1042806" cy="652735"/>
          </a:xfrm>
        </p:grpSpPr>
        <p:sp>
          <p:nvSpPr>
            <p:cNvPr id="49" name="Freeform 49"/>
            <p:cNvSpPr/>
            <p:nvPr/>
          </p:nvSpPr>
          <p:spPr>
            <a:xfrm>
              <a:off x="0" y="0"/>
              <a:ext cx="1042806" cy="652735"/>
            </a:xfrm>
            <a:custGeom>
              <a:avLst/>
              <a:gdLst/>
              <a:ahLst/>
              <a:cxnLst/>
              <a:rect l="l" t="t" r="r" b="b"/>
              <a:pathLst>
                <a:path w="1042806" h="652735">
                  <a:moveTo>
                    <a:pt x="0" y="0"/>
                  </a:moveTo>
                  <a:lnTo>
                    <a:pt x="1042806" y="0"/>
                  </a:lnTo>
                  <a:lnTo>
                    <a:pt x="1042806" y="652735"/>
                  </a:lnTo>
                  <a:lnTo>
                    <a:pt x="0" y="652735"/>
                  </a:lnTo>
                  <a:close/>
                </a:path>
              </a:pathLst>
            </a:custGeom>
            <a:solidFill>
              <a:srgbClr val="37C9EF">
                <a:alpha val="29804"/>
              </a:srgbClr>
            </a:solidFill>
            <a:ln cap="sq">
              <a:noFill/>
              <a:prstDash val="solid"/>
              <a:miter/>
            </a:ln>
          </p:spPr>
          <p:txBody>
            <a:bodyPr/>
            <a:lstStyle/>
            <a:p>
              <a:endParaRPr lang="zh-TW" altLang="en-US"/>
            </a:p>
          </p:txBody>
        </p:sp>
        <p:sp>
          <p:nvSpPr>
            <p:cNvPr id="50" name="TextBox 50"/>
            <p:cNvSpPr txBox="1"/>
            <p:nvPr/>
          </p:nvSpPr>
          <p:spPr>
            <a:xfrm>
              <a:off x="0" y="-38100"/>
              <a:ext cx="1042806" cy="690835"/>
            </a:xfrm>
            <a:prstGeom prst="rect">
              <a:avLst/>
            </a:prstGeom>
          </p:spPr>
          <p:txBody>
            <a:bodyPr lIns="254000" tIns="254000" rIns="254000" bIns="254000" rtlCol="0" anchor="ctr"/>
            <a:lstStyle/>
            <a:p>
              <a:pPr algn="ctr">
                <a:lnSpc>
                  <a:spcPts val="2659"/>
                </a:lnSpc>
              </a:pPr>
              <a:r>
                <a:rPr lang="en-US" sz="1899" b="1">
                  <a:solidFill>
                    <a:srgbClr val="191919">
                      <a:alpha val="29804"/>
                    </a:srgbClr>
                  </a:solidFill>
                  <a:latin typeface="Aileron Bold"/>
                  <a:ea typeface="Aileron Bold"/>
                  <a:cs typeface="Aileron Bold"/>
                  <a:sym typeface="Aileron Bold"/>
                </a:rPr>
                <a:t>Discriminator</a:t>
              </a:r>
            </a:p>
          </p:txBody>
        </p:sp>
      </p:grpSp>
      <p:grpSp>
        <p:nvGrpSpPr>
          <p:cNvPr id="51" name="Group 51"/>
          <p:cNvGrpSpPr/>
          <p:nvPr/>
        </p:nvGrpSpPr>
        <p:grpSpPr>
          <a:xfrm>
            <a:off x="14251801" y="3421538"/>
            <a:ext cx="1613797" cy="895485"/>
            <a:chOff x="0" y="0"/>
            <a:chExt cx="788191" cy="437362"/>
          </a:xfrm>
        </p:grpSpPr>
        <p:sp>
          <p:nvSpPr>
            <p:cNvPr id="52" name="Freeform 52"/>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3" name="TextBox 53"/>
            <p:cNvSpPr txBox="1"/>
            <p:nvPr/>
          </p:nvSpPr>
          <p:spPr>
            <a:xfrm>
              <a:off x="0" y="-47625"/>
              <a:ext cx="788191" cy="484987"/>
            </a:xfrm>
            <a:prstGeom prst="rect">
              <a:avLst/>
            </a:prstGeom>
          </p:spPr>
          <p:txBody>
            <a:bodyPr lIns="254000" tIns="254000" rIns="254000" bIns="254000" rtlCol="0" anchor="ctr"/>
            <a:lstStyle/>
            <a:p>
              <a:pPr algn="ctr">
                <a:lnSpc>
                  <a:spcPts val="3499"/>
                </a:lnSpc>
              </a:pPr>
              <a:r>
                <a:rPr lang="en-US" sz="2499" b="1" i="1">
                  <a:solidFill>
                    <a:srgbClr val="191919">
                      <a:alpha val="29804"/>
                    </a:srgbClr>
                  </a:solidFill>
                  <a:latin typeface="Aileron Bold Italics"/>
                  <a:ea typeface="Aileron Bold Italics"/>
                  <a:cs typeface="Aileron Bold Italics"/>
                  <a:sym typeface="Aileron Bold Italics"/>
                </a:rPr>
                <a:t>φ ̃g, θ ̃g</a:t>
              </a:r>
            </a:p>
          </p:txBody>
        </p:sp>
      </p:grpSp>
      <p:grpSp>
        <p:nvGrpSpPr>
          <p:cNvPr id="54" name="Group 54"/>
          <p:cNvGrpSpPr/>
          <p:nvPr/>
        </p:nvGrpSpPr>
        <p:grpSpPr>
          <a:xfrm>
            <a:off x="14251801" y="4982332"/>
            <a:ext cx="1613797" cy="895485"/>
            <a:chOff x="0" y="0"/>
            <a:chExt cx="788191" cy="437362"/>
          </a:xfrm>
        </p:grpSpPr>
        <p:sp>
          <p:nvSpPr>
            <p:cNvPr id="55" name="Freeform 55"/>
            <p:cNvSpPr/>
            <p:nvPr/>
          </p:nvSpPr>
          <p:spPr>
            <a:xfrm>
              <a:off x="0" y="0"/>
              <a:ext cx="788191" cy="437362"/>
            </a:xfrm>
            <a:custGeom>
              <a:avLst/>
              <a:gdLst/>
              <a:ahLst/>
              <a:cxnLst/>
              <a:rect l="l" t="t" r="r" b="b"/>
              <a:pathLst>
                <a:path w="788191" h="437362">
                  <a:moveTo>
                    <a:pt x="0" y="0"/>
                  </a:moveTo>
                  <a:lnTo>
                    <a:pt x="788191" y="0"/>
                  </a:lnTo>
                  <a:lnTo>
                    <a:pt x="788191" y="437362"/>
                  </a:lnTo>
                  <a:lnTo>
                    <a:pt x="0" y="437362"/>
                  </a:lnTo>
                  <a:close/>
                </a:path>
              </a:pathLst>
            </a:custGeom>
            <a:solidFill>
              <a:srgbClr val="4FCDCC">
                <a:alpha val="29804"/>
              </a:srgbClr>
            </a:solidFill>
            <a:ln cap="sq">
              <a:noFill/>
              <a:prstDash val="solid"/>
              <a:miter/>
            </a:ln>
          </p:spPr>
          <p:txBody>
            <a:bodyPr/>
            <a:lstStyle/>
            <a:p>
              <a:endParaRPr lang="zh-TW" altLang="en-US"/>
            </a:p>
          </p:txBody>
        </p:sp>
        <p:sp>
          <p:nvSpPr>
            <p:cNvPr id="56" name="TextBox 56"/>
            <p:cNvSpPr txBox="1"/>
            <p:nvPr/>
          </p:nvSpPr>
          <p:spPr>
            <a:xfrm>
              <a:off x="0" y="-47625"/>
              <a:ext cx="788191" cy="484987"/>
            </a:xfrm>
            <a:prstGeom prst="rect">
              <a:avLst/>
            </a:prstGeom>
          </p:spPr>
          <p:txBody>
            <a:bodyPr lIns="254000" tIns="254000" rIns="254000" bIns="254000" rtlCol="0" anchor="ctr"/>
            <a:lstStyle/>
            <a:p>
              <a:pPr algn="ctr">
                <a:lnSpc>
                  <a:spcPts val="2939"/>
                </a:lnSpc>
              </a:pPr>
              <a:r>
                <a:rPr lang="en-US" sz="2099" b="1" i="1">
                  <a:solidFill>
                    <a:srgbClr val="191919">
                      <a:alpha val="29804"/>
                    </a:srgbClr>
                  </a:solidFill>
                  <a:latin typeface="Aileron Bold Italics"/>
                  <a:ea typeface="Aileron Bold Italics"/>
                  <a:cs typeface="Aileron Bold Italics"/>
                  <a:sym typeface="Aileron Bold Italics"/>
                </a:rPr>
                <a:t>real/fake</a:t>
              </a:r>
            </a:p>
          </p:txBody>
        </p:sp>
      </p:grpSp>
      <p:sp>
        <p:nvSpPr>
          <p:cNvPr id="57" name="AutoShape 57"/>
          <p:cNvSpPr/>
          <p:nvPr/>
        </p:nvSpPr>
        <p:spPr>
          <a:xfrm flipV="1">
            <a:off x="13318231" y="3869280"/>
            <a:ext cx="933571" cy="806824"/>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58" name="AutoShape 58"/>
          <p:cNvSpPr/>
          <p:nvPr/>
        </p:nvSpPr>
        <p:spPr>
          <a:xfrm>
            <a:off x="13318231" y="4676105"/>
            <a:ext cx="933571" cy="75397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grpSp>
        <p:nvGrpSpPr>
          <p:cNvPr id="59" name="Group 59"/>
          <p:cNvGrpSpPr/>
          <p:nvPr/>
        </p:nvGrpSpPr>
        <p:grpSpPr>
          <a:xfrm>
            <a:off x="11622641" y="6003857"/>
            <a:ext cx="1695589" cy="1336454"/>
            <a:chOff x="0" y="0"/>
            <a:chExt cx="828140" cy="652735"/>
          </a:xfrm>
        </p:grpSpPr>
        <p:sp>
          <p:nvSpPr>
            <p:cNvPr id="60" name="Freeform 60"/>
            <p:cNvSpPr/>
            <p:nvPr/>
          </p:nvSpPr>
          <p:spPr>
            <a:xfrm>
              <a:off x="0" y="0"/>
              <a:ext cx="828140" cy="652735"/>
            </a:xfrm>
            <a:custGeom>
              <a:avLst/>
              <a:gdLst/>
              <a:ahLst/>
              <a:cxnLst/>
              <a:rect l="l" t="t" r="r" b="b"/>
              <a:pathLst>
                <a:path w="828140" h="652735">
                  <a:moveTo>
                    <a:pt x="0" y="0"/>
                  </a:moveTo>
                  <a:lnTo>
                    <a:pt x="828140" y="0"/>
                  </a:lnTo>
                  <a:lnTo>
                    <a:pt x="828140" y="652735"/>
                  </a:lnTo>
                  <a:lnTo>
                    <a:pt x="0" y="652735"/>
                  </a:lnTo>
                  <a:close/>
                </a:path>
              </a:pathLst>
            </a:custGeom>
            <a:solidFill>
              <a:srgbClr val="37C9EF"/>
            </a:solidFill>
            <a:ln cap="sq">
              <a:noFill/>
              <a:prstDash val="solid"/>
              <a:miter/>
            </a:ln>
          </p:spPr>
          <p:txBody>
            <a:bodyPr/>
            <a:lstStyle/>
            <a:p>
              <a:endParaRPr lang="zh-TW" altLang="en-US"/>
            </a:p>
          </p:txBody>
        </p:sp>
        <p:sp>
          <p:nvSpPr>
            <p:cNvPr id="61" name="TextBox 61"/>
            <p:cNvSpPr txBox="1"/>
            <p:nvPr/>
          </p:nvSpPr>
          <p:spPr>
            <a:xfrm>
              <a:off x="0" y="-47625"/>
              <a:ext cx="828140" cy="700360"/>
            </a:xfrm>
            <a:prstGeom prst="rect">
              <a:avLst/>
            </a:prstGeom>
          </p:spPr>
          <p:txBody>
            <a:bodyPr lIns="254000" tIns="254000" rIns="254000" bIns="254000" rtlCol="0" anchor="ctr"/>
            <a:lstStyle/>
            <a:p>
              <a:pPr algn="ctr">
                <a:lnSpc>
                  <a:spcPts val="2939"/>
                </a:lnSpc>
              </a:pPr>
              <a:r>
                <a:rPr lang="en-US" sz="2099" b="1">
                  <a:solidFill>
                    <a:srgbClr val="191919"/>
                  </a:solidFill>
                  <a:latin typeface="Aileron Bold"/>
                  <a:ea typeface="Aileron Bold"/>
                  <a:cs typeface="Aileron Bold"/>
                  <a:sym typeface="Aileron Bold"/>
                </a:rPr>
                <a:t>VGG-16</a:t>
              </a:r>
            </a:p>
          </p:txBody>
        </p:sp>
      </p:grpSp>
      <p:grpSp>
        <p:nvGrpSpPr>
          <p:cNvPr id="62" name="Group 62"/>
          <p:cNvGrpSpPr/>
          <p:nvPr/>
        </p:nvGrpSpPr>
        <p:grpSpPr>
          <a:xfrm>
            <a:off x="13559998" y="6274981"/>
            <a:ext cx="2949917" cy="794204"/>
            <a:chOff x="0" y="0"/>
            <a:chExt cx="680538" cy="183221"/>
          </a:xfrm>
        </p:grpSpPr>
        <p:sp>
          <p:nvSpPr>
            <p:cNvPr id="63" name="Freeform 63"/>
            <p:cNvSpPr/>
            <p:nvPr/>
          </p:nvSpPr>
          <p:spPr>
            <a:xfrm>
              <a:off x="0" y="0"/>
              <a:ext cx="680538" cy="183221"/>
            </a:xfrm>
            <a:custGeom>
              <a:avLst/>
              <a:gdLst/>
              <a:ahLst/>
              <a:cxnLst/>
              <a:rect l="l" t="t" r="r" b="b"/>
              <a:pathLst>
                <a:path w="680538" h="183221">
                  <a:moveTo>
                    <a:pt x="0" y="0"/>
                  </a:moveTo>
                  <a:lnTo>
                    <a:pt x="680538" y="0"/>
                  </a:lnTo>
                  <a:lnTo>
                    <a:pt x="680538" y="183221"/>
                  </a:lnTo>
                  <a:lnTo>
                    <a:pt x="0" y="183221"/>
                  </a:lnTo>
                  <a:close/>
                </a:path>
              </a:pathLst>
            </a:custGeom>
            <a:solidFill>
              <a:srgbClr val="13538A"/>
            </a:solidFill>
            <a:ln cap="sq">
              <a:noFill/>
              <a:prstDash val="solid"/>
              <a:miter/>
            </a:ln>
          </p:spPr>
          <p:txBody>
            <a:bodyPr/>
            <a:lstStyle/>
            <a:p>
              <a:endParaRPr lang="zh-TW" altLang="en-US"/>
            </a:p>
          </p:txBody>
        </p:sp>
        <p:sp>
          <p:nvSpPr>
            <p:cNvPr id="64" name="TextBox 64"/>
            <p:cNvSpPr txBox="1"/>
            <p:nvPr/>
          </p:nvSpPr>
          <p:spPr>
            <a:xfrm>
              <a:off x="0" y="-47625"/>
              <a:ext cx="680538" cy="230846"/>
            </a:xfrm>
            <a:prstGeom prst="rect">
              <a:avLst/>
            </a:prstGeom>
          </p:spPr>
          <p:txBody>
            <a:bodyPr lIns="254000" tIns="254000" rIns="254000" bIns="254000" rtlCol="0" anchor="ctr"/>
            <a:lstStyle/>
            <a:p>
              <a:pPr algn="ctr">
                <a:lnSpc>
                  <a:spcPts val="3499"/>
                </a:lnSpc>
              </a:pPr>
              <a:endParaRPr/>
            </a:p>
          </p:txBody>
        </p:sp>
      </p:grpSp>
      <p:sp>
        <p:nvSpPr>
          <p:cNvPr id="65" name="Freeform 65"/>
          <p:cNvSpPr/>
          <p:nvPr/>
        </p:nvSpPr>
        <p:spPr>
          <a:xfrm>
            <a:off x="13737331" y="6390733"/>
            <a:ext cx="2636319" cy="549233"/>
          </a:xfrm>
          <a:custGeom>
            <a:avLst/>
            <a:gdLst/>
            <a:ahLst/>
            <a:cxnLst/>
            <a:rect l="l" t="t" r="r" b="b"/>
            <a:pathLst>
              <a:path w="2636319" h="549233">
                <a:moveTo>
                  <a:pt x="0" y="0"/>
                </a:moveTo>
                <a:lnTo>
                  <a:pt x="2636319" y="0"/>
                </a:lnTo>
                <a:lnTo>
                  <a:pt x="2636319" y="549233"/>
                </a:lnTo>
                <a:lnTo>
                  <a:pt x="0" y="549233"/>
                </a:lnTo>
                <a:lnTo>
                  <a:pt x="0" y="0"/>
                </a:lnTo>
                <a:close/>
              </a:path>
            </a:pathLst>
          </a:custGeom>
          <a:blipFill>
            <a:blip r:embed="rId7"/>
            <a:stretch>
              <a:fillRect/>
            </a:stretch>
          </a:blipFill>
        </p:spPr>
        <p:txBody>
          <a:bodyPr/>
          <a:lstStyle/>
          <a:p>
            <a:endParaRPr lang="zh-TW" altLang="en-US"/>
          </a:p>
        </p:txBody>
      </p:sp>
      <p:sp>
        <p:nvSpPr>
          <p:cNvPr id="66" name="AutoShape 66"/>
          <p:cNvSpPr/>
          <p:nvPr/>
        </p:nvSpPr>
        <p:spPr>
          <a:xfrm flipV="1">
            <a:off x="11232116" y="6672083"/>
            <a:ext cx="390525" cy="0"/>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67" name="AutoShape 67"/>
          <p:cNvSpPr/>
          <p:nvPr/>
        </p:nvSpPr>
        <p:spPr>
          <a:xfrm flipV="1">
            <a:off x="13318231" y="6672083"/>
            <a:ext cx="241768"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68" name="Group 68"/>
          <p:cNvGrpSpPr/>
          <p:nvPr/>
        </p:nvGrpSpPr>
        <p:grpSpPr>
          <a:xfrm>
            <a:off x="6880399" y="2608080"/>
            <a:ext cx="6563614" cy="882518"/>
            <a:chOff x="0" y="0"/>
            <a:chExt cx="1514207" cy="203595"/>
          </a:xfrm>
        </p:grpSpPr>
        <p:sp>
          <p:nvSpPr>
            <p:cNvPr id="69" name="Freeform 69"/>
            <p:cNvSpPr/>
            <p:nvPr/>
          </p:nvSpPr>
          <p:spPr>
            <a:xfrm>
              <a:off x="0" y="0"/>
              <a:ext cx="1514207" cy="203595"/>
            </a:xfrm>
            <a:custGeom>
              <a:avLst/>
              <a:gdLst/>
              <a:ahLst/>
              <a:cxnLst/>
              <a:rect l="l" t="t" r="r" b="b"/>
              <a:pathLst>
                <a:path w="1514207" h="203595">
                  <a:moveTo>
                    <a:pt x="0" y="0"/>
                  </a:moveTo>
                  <a:lnTo>
                    <a:pt x="1514207" y="0"/>
                  </a:lnTo>
                  <a:lnTo>
                    <a:pt x="1514207" y="203595"/>
                  </a:lnTo>
                  <a:lnTo>
                    <a:pt x="0" y="203595"/>
                  </a:lnTo>
                  <a:close/>
                </a:path>
              </a:pathLst>
            </a:custGeom>
            <a:solidFill>
              <a:srgbClr val="13538A">
                <a:alpha val="29804"/>
              </a:srgbClr>
            </a:solidFill>
            <a:ln cap="sq">
              <a:noFill/>
              <a:prstDash val="solid"/>
              <a:miter/>
            </a:ln>
          </p:spPr>
          <p:txBody>
            <a:bodyPr/>
            <a:lstStyle/>
            <a:p>
              <a:endParaRPr lang="zh-TW" altLang="en-US"/>
            </a:p>
          </p:txBody>
        </p:sp>
        <p:sp>
          <p:nvSpPr>
            <p:cNvPr id="70" name="TextBox 70"/>
            <p:cNvSpPr txBox="1"/>
            <p:nvPr/>
          </p:nvSpPr>
          <p:spPr>
            <a:xfrm>
              <a:off x="0" y="-47625"/>
              <a:ext cx="1514207" cy="251220"/>
            </a:xfrm>
            <a:prstGeom prst="rect">
              <a:avLst/>
            </a:prstGeom>
          </p:spPr>
          <p:txBody>
            <a:bodyPr lIns="254000" tIns="254000" rIns="254000" bIns="254000" rtlCol="0" anchor="ctr"/>
            <a:lstStyle/>
            <a:p>
              <a:pPr algn="ctr">
                <a:lnSpc>
                  <a:spcPts val="3499"/>
                </a:lnSpc>
              </a:pPr>
              <a:endParaRPr/>
            </a:p>
          </p:txBody>
        </p:sp>
      </p:grpSp>
      <p:grpSp>
        <p:nvGrpSpPr>
          <p:cNvPr id="71" name="Group 71"/>
          <p:cNvGrpSpPr/>
          <p:nvPr/>
        </p:nvGrpSpPr>
        <p:grpSpPr>
          <a:xfrm>
            <a:off x="11321166" y="7622573"/>
            <a:ext cx="5693354" cy="827558"/>
            <a:chOff x="0" y="0"/>
            <a:chExt cx="1313441" cy="190915"/>
          </a:xfrm>
        </p:grpSpPr>
        <p:sp>
          <p:nvSpPr>
            <p:cNvPr id="72" name="Freeform 72"/>
            <p:cNvSpPr/>
            <p:nvPr/>
          </p:nvSpPr>
          <p:spPr>
            <a:xfrm>
              <a:off x="0" y="0"/>
              <a:ext cx="1313441" cy="190915"/>
            </a:xfrm>
            <a:custGeom>
              <a:avLst/>
              <a:gdLst/>
              <a:ahLst/>
              <a:cxnLst/>
              <a:rect l="l" t="t" r="r" b="b"/>
              <a:pathLst>
                <a:path w="1313441" h="190915">
                  <a:moveTo>
                    <a:pt x="0" y="0"/>
                  </a:moveTo>
                  <a:lnTo>
                    <a:pt x="1313441" y="0"/>
                  </a:lnTo>
                  <a:lnTo>
                    <a:pt x="1313441" y="190915"/>
                  </a:lnTo>
                  <a:lnTo>
                    <a:pt x="0" y="190915"/>
                  </a:lnTo>
                  <a:close/>
                </a:path>
              </a:pathLst>
            </a:custGeom>
            <a:solidFill>
              <a:srgbClr val="13538A"/>
            </a:solidFill>
            <a:ln cap="sq">
              <a:noFill/>
              <a:prstDash val="solid"/>
              <a:miter/>
            </a:ln>
          </p:spPr>
          <p:txBody>
            <a:bodyPr/>
            <a:lstStyle/>
            <a:p>
              <a:endParaRPr lang="zh-TW" altLang="en-US"/>
            </a:p>
          </p:txBody>
        </p:sp>
        <p:sp>
          <p:nvSpPr>
            <p:cNvPr id="73" name="TextBox 73"/>
            <p:cNvSpPr txBox="1"/>
            <p:nvPr/>
          </p:nvSpPr>
          <p:spPr>
            <a:xfrm>
              <a:off x="0" y="-47625"/>
              <a:ext cx="1313441" cy="238540"/>
            </a:xfrm>
            <a:prstGeom prst="rect">
              <a:avLst/>
            </a:prstGeom>
          </p:spPr>
          <p:txBody>
            <a:bodyPr lIns="254000" tIns="254000" rIns="254000" bIns="254000" rtlCol="0" anchor="ctr"/>
            <a:lstStyle/>
            <a:p>
              <a:pPr algn="ctr">
                <a:lnSpc>
                  <a:spcPts val="3499"/>
                </a:lnSpc>
              </a:pPr>
              <a:endParaRPr/>
            </a:p>
          </p:txBody>
        </p:sp>
      </p:grpSp>
      <p:sp>
        <p:nvSpPr>
          <p:cNvPr id="74" name="Freeform 74"/>
          <p:cNvSpPr/>
          <p:nvPr/>
        </p:nvSpPr>
        <p:spPr>
          <a:xfrm>
            <a:off x="11418290" y="7717823"/>
            <a:ext cx="5453642" cy="633986"/>
          </a:xfrm>
          <a:custGeom>
            <a:avLst/>
            <a:gdLst/>
            <a:ahLst/>
            <a:cxnLst/>
            <a:rect l="l" t="t" r="r" b="b"/>
            <a:pathLst>
              <a:path w="5453642" h="633986">
                <a:moveTo>
                  <a:pt x="0" y="0"/>
                </a:moveTo>
                <a:lnTo>
                  <a:pt x="5453642" y="0"/>
                </a:lnTo>
                <a:lnTo>
                  <a:pt x="5453642" y="633986"/>
                </a:lnTo>
                <a:lnTo>
                  <a:pt x="0" y="633986"/>
                </a:lnTo>
                <a:lnTo>
                  <a:pt x="0" y="0"/>
                </a:lnTo>
                <a:close/>
              </a:path>
            </a:pathLst>
          </a:custGeom>
          <a:blipFill>
            <a:blip r:embed="rId8"/>
            <a:stretch>
              <a:fillRect/>
            </a:stretch>
          </a:blipFill>
        </p:spPr>
        <p:txBody>
          <a:bodyPr/>
          <a:lstStyle/>
          <a:p>
            <a:endParaRPr lang="zh-TW" altLang="en-US"/>
          </a:p>
        </p:txBody>
      </p:sp>
      <p:grpSp>
        <p:nvGrpSpPr>
          <p:cNvPr id="75" name="Group 75"/>
          <p:cNvGrpSpPr/>
          <p:nvPr/>
        </p:nvGrpSpPr>
        <p:grpSpPr>
          <a:xfrm>
            <a:off x="11321166" y="8889912"/>
            <a:ext cx="4285311" cy="827558"/>
            <a:chOff x="0" y="0"/>
            <a:chExt cx="988609" cy="190915"/>
          </a:xfrm>
        </p:grpSpPr>
        <p:sp>
          <p:nvSpPr>
            <p:cNvPr id="76" name="Freeform 76"/>
            <p:cNvSpPr/>
            <p:nvPr/>
          </p:nvSpPr>
          <p:spPr>
            <a:xfrm>
              <a:off x="0" y="0"/>
              <a:ext cx="988609" cy="190915"/>
            </a:xfrm>
            <a:custGeom>
              <a:avLst/>
              <a:gdLst/>
              <a:ahLst/>
              <a:cxnLst/>
              <a:rect l="l" t="t" r="r" b="b"/>
              <a:pathLst>
                <a:path w="988609" h="190915">
                  <a:moveTo>
                    <a:pt x="0" y="0"/>
                  </a:moveTo>
                  <a:lnTo>
                    <a:pt x="988609" y="0"/>
                  </a:lnTo>
                  <a:lnTo>
                    <a:pt x="988609" y="190915"/>
                  </a:lnTo>
                  <a:lnTo>
                    <a:pt x="0" y="190915"/>
                  </a:lnTo>
                  <a:close/>
                </a:path>
              </a:pathLst>
            </a:custGeom>
            <a:solidFill>
              <a:srgbClr val="13538A"/>
            </a:solidFill>
            <a:ln cap="sq">
              <a:noFill/>
              <a:prstDash val="solid"/>
              <a:miter/>
            </a:ln>
          </p:spPr>
          <p:txBody>
            <a:bodyPr/>
            <a:lstStyle/>
            <a:p>
              <a:endParaRPr lang="zh-TW" altLang="en-US"/>
            </a:p>
          </p:txBody>
        </p:sp>
        <p:sp>
          <p:nvSpPr>
            <p:cNvPr id="77" name="TextBox 77"/>
            <p:cNvSpPr txBox="1"/>
            <p:nvPr/>
          </p:nvSpPr>
          <p:spPr>
            <a:xfrm>
              <a:off x="0" y="-47625"/>
              <a:ext cx="988609" cy="238540"/>
            </a:xfrm>
            <a:prstGeom prst="rect">
              <a:avLst/>
            </a:prstGeom>
          </p:spPr>
          <p:txBody>
            <a:bodyPr lIns="254000" tIns="254000" rIns="254000" bIns="254000" rtlCol="0" anchor="ctr"/>
            <a:lstStyle/>
            <a:p>
              <a:pPr algn="ctr">
                <a:lnSpc>
                  <a:spcPts val="3499"/>
                </a:lnSpc>
              </a:pPr>
              <a:endParaRPr/>
            </a:p>
          </p:txBody>
        </p:sp>
      </p:grpSp>
      <p:sp>
        <p:nvSpPr>
          <p:cNvPr id="78" name="Freeform 78"/>
          <p:cNvSpPr/>
          <p:nvPr/>
        </p:nvSpPr>
        <p:spPr>
          <a:xfrm>
            <a:off x="11418290" y="8967793"/>
            <a:ext cx="4051446" cy="671796"/>
          </a:xfrm>
          <a:custGeom>
            <a:avLst/>
            <a:gdLst/>
            <a:ahLst/>
            <a:cxnLst/>
            <a:rect l="l" t="t" r="r" b="b"/>
            <a:pathLst>
              <a:path w="4051446" h="671796">
                <a:moveTo>
                  <a:pt x="0" y="0"/>
                </a:moveTo>
                <a:lnTo>
                  <a:pt x="4051446" y="0"/>
                </a:lnTo>
                <a:lnTo>
                  <a:pt x="4051446" y="671796"/>
                </a:lnTo>
                <a:lnTo>
                  <a:pt x="0" y="671796"/>
                </a:lnTo>
                <a:lnTo>
                  <a:pt x="0" y="0"/>
                </a:lnTo>
                <a:close/>
              </a:path>
            </a:pathLst>
          </a:custGeom>
          <a:blipFill>
            <a:blip r:embed="rId9"/>
            <a:stretch>
              <a:fillRect/>
            </a:stretch>
          </a:blipFill>
        </p:spPr>
        <p:txBody>
          <a:bodyPr/>
          <a:lstStyle/>
          <a:p>
            <a:endParaRPr lang="zh-TW" altLang="en-US"/>
          </a:p>
        </p:txBody>
      </p:sp>
      <p:sp>
        <p:nvSpPr>
          <p:cNvPr id="79" name="TextBox 79"/>
          <p:cNvSpPr txBox="1"/>
          <p:nvPr/>
        </p:nvSpPr>
        <p:spPr>
          <a:xfrm>
            <a:off x="1165480" y="6902992"/>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Xrec</a:t>
            </a:r>
          </a:p>
        </p:txBody>
      </p:sp>
      <p:sp>
        <p:nvSpPr>
          <p:cNvPr id="80" name="AutoShape 80"/>
          <p:cNvSpPr/>
          <p:nvPr/>
        </p:nvSpPr>
        <p:spPr>
          <a:xfrm>
            <a:off x="7918071" y="4676105"/>
            <a:ext cx="3265048" cy="0"/>
          </a:xfrm>
          <a:prstGeom prst="line">
            <a:avLst/>
          </a:prstGeom>
          <a:ln w="19050" cap="rnd">
            <a:solidFill>
              <a:srgbClr val="191919">
                <a:alpha val="29804"/>
              </a:srgbClr>
            </a:solidFill>
            <a:prstDash val="solid"/>
            <a:headEnd type="none" w="sm" len="sm"/>
            <a:tailEnd type="triangle" w="lg" len="med"/>
          </a:ln>
        </p:spPr>
        <p:txBody>
          <a:bodyPr/>
          <a:lstStyle/>
          <a:p>
            <a:endParaRPr lang="zh-TW" altLang="en-US"/>
          </a:p>
        </p:txBody>
      </p:sp>
      <p:sp>
        <p:nvSpPr>
          <p:cNvPr id="81" name="AutoShape 81"/>
          <p:cNvSpPr/>
          <p:nvPr/>
        </p:nvSpPr>
        <p:spPr>
          <a:xfrm>
            <a:off x="775930" y="4570661"/>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2" name="AutoShape 82"/>
          <p:cNvSpPr/>
          <p:nvPr/>
        </p:nvSpPr>
        <p:spPr>
          <a:xfrm>
            <a:off x="775930" y="7153626"/>
            <a:ext cx="418651" cy="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3" name="AutoShape 83"/>
          <p:cNvSpPr/>
          <p:nvPr/>
        </p:nvSpPr>
        <p:spPr>
          <a:xfrm>
            <a:off x="775930" y="4607446"/>
            <a:ext cx="0" cy="2496575"/>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4" name="AutoShape 84"/>
          <p:cNvSpPr/>
          <p:nvPr/>
        </p:nvSpPr>
        <p:spPr>
          <a:xfrm>
            <a:off x="3049848" y="2333251"/>
            <a:ext cx="12008852" cy="6370"/>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5" name="AutoShape 85"/>
          <p:cNvSpPr/>
          <p:nvPr/>
        </p:nvSpPr>
        <p:spPr>
          <a:xfrm flipH="1">
            <a:off x="15055490" y="2333251"/>
            <a:ext cx="3210" cy="1088287"/>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6" name="AutoShape 86"/>
          <p:cNvSpPr/>
          <p:nvPr/>
        </p:nvSpPr>
        <p:spPr>
          <a:xfrm>
            <a:off x="7869074" y="4676105"/>
            <a:ext cx="4601362" cy="1327752"/>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87" name="AutoShape 87"/>
          <p:cNvSpPr/>
          <p:nvPr/>
        </p:nvSpPr>
        <p:spPr>
          <a:xfrm flipH="1">
            <a:off x="3049848" y="2339621"/>
            <a:ext cx="0" cy="384306"/>
          </a:xfrm>
          <a:prstGeom prst="line">
            <a:avLst/>
          </a:prstGeom>
          <a:ln w="38100" cap="flat">
            <a:solidFill>
              <a:srgbClr val="145DA0">
                <a:alpha val="29804"/>
              </a:srgbClr>
            </a:solidFill>
            <a:prstDash val="sysDot"/>
            <a:headEnd type="none" w="sm" len="sm"/>
            <a:tailEnd type="none" w="sm" len="sm"/>
          </a:ln>
        </p:spPr>
        <p:txBody>
          <a:bodyPr/>
          <a:lstStyle/>
          <a:p>
            <a:endParaRPr lang="zh-TW" altLang="en-US"/>
          </a:p>
        </p:txBody>
      </p:sp>
      <p:sp>
        <p:nvSpPr>
          <p:cNvPr id="88" name="Freeform 88"/>
          <p:cNvSpPr/>
          <p:nvPr/>
        </p:nvSpPr>
        <p:spPr>
          <a:xfrm>
            <a:off x="9973256" y="1028700"/>
            <a:ext cx="8130201" cy="878941"/>
          </a:xfrm>
          <a:custGeom>
            <a:avLst/>
            <a:gdLst/>
            <a:ahLst/>
            <a:cxnLst/>
            <a:rect l="l" t="t" r="r" b="b"/>
            <a:pathLst>
              <a:path w="8130201" h="878941">
                <a:moveTo>
                  <a:pt x="0" y="0"/>
                </a:moveTo>
                <a:lnTo>
                  <a:pt x="8130200" y="0"/>
                </a:lnTo>
                <a:lnTo>
                  <a:pt x="8130200" y="878941"/>
                </a:lnTo>
                <a:lnTo>
                  <a:pt x="0" y="878941"/>
                </a:lnTo>
                <a:lnTo>
                  <a:pt x="0" y="0"/>
                </a:lnTo>
                <a:close/>
              </a:path>
            </a:pathLst>
          </a:custGeom>
          <a:blipFill>
            <a:blip r:embed="rId10"/>
            <a:stretch>
              <a:fillRect/>
            </a:stretch>
          </a:blipFill>
        </p:spPr>
        <p:txBody>
          <a:bodyPr/>
          <a:lstStyle/>
          <a:p>
            <a:endParaRPr lang="zh-TW" altLang="en-US"/>
          </a:p>
        </p:txBody>
      </p:sp>
      <p:sp>
        <p:nvSpPr>
          <p:cNvPr id="89" name="Freeform 89"/>
          <p:cNvSpPr/>
          <p:nvPr/>
        </p:nvSpPr>
        <p:spPr>
          <a:xfrm>
            <a:off x="6996002" y="2697781"/>
            <a:ext cx="6328046" cy="703116"/>
          </a:xfrm>
          <a:custGeom>
            <a:avLst/>
            <a:gdLst/>
            <a:ahLst/>
            <a:cxnLst/>
            <a:rect l="l" t="t" r="r" b="b"/>
            <a:pathLst>
              <a:path w="6328046" h="703116">
                <a:moveTo>
                  <a:pt x="0" y="0"/>
                </a:moveTo>
                <a:lnTo>
                  <a:pt x="6328046" y="0"/>
                </a:lnTo>
                <a:lnTo>
                  <a:pt x="6328046" y="703117"/>
                </a:lnTo>
                <a:lnTo>
                  <a:pt x="0" y="703117"/>
                </a:lnTo>
                <a:lnTo>
                  <a:pt x="0" y="0"/>
                </a:lnTo>
                <a:close/>
              </a:path>
            </a:pathLst>
          </a:custGeom>
          <a:blipFill>
            <a:blip r:embed="rId11">
              <a:alphaModFix amt="30000"/>
            </a:blip>
            <a:stretch>
              <a:fillRect/>
            </a:stretch>
          </a:blipFill>
        </p:spPr>
        <p:txBody>
          <a:bodyPr/>
          <a:lstStyle/>
          <a:p>
            <a:endParaRPr lang="zh-TW" altLang="en-US"/>
          </a:p>
        </p:txBody>
      </p:sp>
      <p:sp>
        <p:nvSpPr>
          <p:cNvPr id="90" name="TextBox 90"/>
          <p:cNvSpPr txBox="1"/>
          <p:nvPr/>
        </p:nvSpPr>
        <p:spPr>
          <a:xfrm>
            <a:off x="1270420" y="904875"/>
            <a:ext cx="7873580"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Gaze Redirection</a:t>
            </a:r>
          </a:p>
        </p:txBody>
      </p:sp>
      <p:sp>
        <p:nvSpPr>
          <p:cNvPr id="91" name="TextBox 91"/>
          <p:cNvSpPr txBox="1"/>
          <p:nvPr/>
        </p:nvSpPr>
        <p:spPr>
          <a:xfrm>
            <a:off x="1194581" y="4335711"/>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Xr</a:t>
            </a:r>
          </a:p>
        </p:txBody>
      </p:sp>
      <p:sp>
        <p:nvSpPr>
          <p:cNvPr id="92" name="TextBox 92"/>
          <p:cNvSpPr txBox="1"/>
          <p:nvPr/>
        </p:nvSpPr>
        <p:spPr>
          <a:xfrm>
            <a:off x="1194581" y="2936720"/>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dg</a:t>
            </a:r>
          </a:p>
        </p:txBody>
      </p:sp>
      <p:sp>
        <p:nvSpPr>
          <p:cNvPr id="93" name="TextBox 93"/>
          <p:cNvSpPr txBox="1"/>
          <p:nvPr/>
        </p:nvSpPr>
        <p:spPr>
          <a:xfrm>
            <a:off x="7777254" y="4171245"/>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Xg</a:t>
            </a:r>
          </a:p>
        </p:txBody>
      </p:sp>
      <p:sp>
        <p:nvSpPr>
          <p:cNvPr id="94" name="TextBox 94"/>
          <p:cNvSpPr txBox="1"/>
          <p:nvPr/>
        </p:nvSpPr>
        <p:spPr>
          <a:xfrm>
            <a:off x="7778987" y="8776684"/>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dr</a:t>
            </a:r>
          </a:p>
        </p:txBody>
      </p:sp>
      <p:sp>
        <p:nvSpPr>
          <p:cNvPr id="95" name="TextBox 95"/>
          <p:cNvSpPr txBox="1"/>
          <p:nvPr/>
        </p:nvSpPr>
        <p:spPr>
          <a:xfrm>
            <a:off x="15659587" y="363096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alpha val="29804"/>
                  </a:srgbClr>
                </a:solidFill>
                <a:latin typeface="Open Sans Extra Bold"/>
                <a:ea typeface="Open Sans Extra Bold"/>
                <a:cs typeface="Open Sans Extra Bold"/>
                <a:sym typeface="Open Sans Extra Bold"/>
              </a:rPr>
              <a:t>d ̃</a:t>
            </a:r>
          </a:p>
        </p:txBody>
      </p:sp>
      <p:sp>
        <p:nvSpPr>
          <p:cNvPr id="96" name="TextBox 96"/>
          <p:cNvSpPr txBox="1"/>
          <p:nvPr/>
        </p:nvSpPr>
        <p:spPr>
          <a:xfrm>
            <a:off x="8648924" y="6437133"/>
            <a:ext cx="1174245"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Xt</a:t>
            </a:r>
          </a:p>
        </p:txBody>
      </p:sp>
      <p:sp>
        <p:nvSpPr>
          <p:cNvPr id="97" name="TextBox 97"/>
          <p:cNvSpPr txBox="1"/>
          <p:nvPr/>
        </p:nvSpPr>
        <p:spPr>
          <a:xfrm>
            <a:off x="2220038" y="5437414"/>
            <a:ext cx="51509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Input</a:t>
            </a:r>
          </a:p>
        </p:txBody>
      </p:sp>
      <p:sp>
        <p:nvSpPr>
          <p:cNvPr id="98" name="TextBox 98"/>
          <p:cNvSpPr txBox="1"/>
          <p:nvPr/>
        </p:nvSpPr>
        <p:spPr>
          <a:xfrm>
            <a:off x="6312137" y="544482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Output</a:t>
            </a:r>
          </a:p>
        </p:txBody>
      </p:sp>
      <p:sp>
        <p:nvSpPr>
          <p:cNvPr id="99" name="TextBox 99"/>
          <p:cNvSpPr txBox="1"/>
          <p:nvPr/>
        </p:nvSpPr>
        <p:spPr>
          <a:xfrm>
            <a:off x="6312137" y="7934459"/>
            <a:ext cx="683865"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Output</a:t>
            </a:r>
          </a:p>
        </p:txBody>
      </p:sp>
      <p:sp>
        <p:nvSpPr>
          <p:cNvPr id="100" name="TextBox 100"/>
          <p:cNvSpPr txBox="1"/>
          <p:nvPr/>
        </p:nvSpPr>
        <p:spPr>
          <a:xfrm>
            <a:off x="9626182" y="7440808"/>
            <a:ext cx="1301130"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Ground Truth</a:t>
            </a:r>
          </a:p>
        </p:txBody>
      </p:sp>
      <p:sp>
        <p:nvSpPr>
          <p:cNvPr id="101" name="TextBox 101"/>
          <p:cNvSpPr txBox="1"/>
          <p:nvPr/>
        </p:nvSpPr>
        <p:spPr>
          <a:xfrm>
            <a:off x="11321166" y="8441893"/>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Content Loss</a:t>
            </a:r>
          </a:p>
        </p:txBody>
      </p:sp>
      <p:sp>
        <p:nvSpPr>
          <p:cNvPr id="102" name="TextBox 102"/>
          <p:cNvSpPr txBox="1"/>
          <p:nvPr/>
        </p:nvSpPr>
        <p:spPr>
          <a:xfrm>
            <a:off x="6880399" y="3463520"/>
            <a:ext cx="208773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Gaze Estimation Loss</a:t>
            </a:r>
          </a:p>
        </p:txBody>
      </p:sp>
      <p:sp>
        <p:nvSpPr>
          <p:cNvPr id="103" name="TextBox 103"/>
          <p:cNvSpPr txBox="1"/>
          <p:nvPr/>
        </p:nvSpPr>
        <p:spPr>
          <a:xfrm>
            <a:off x="1045793" y="9365904"/>
            <a:ext cx="1976722"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alpha val="29804"/>
                  </a:srgbClr>
                </a:solidFill>
                <a:latin typeface="Aileron Bold"/>
                <a:ea typeface="Aileron Bold"/>
                <a:cs typeface="Aileron Bold"/>
                <a:sym typeface="Aileron Bold"/>
              </a:rPr>
              <a:t>Reconstruction Loss</a:t>
            </a:r>
          </a:p>
        </p:txBody>
      </p:sp>
      <p:sp>
        <p:nvSpPr>
          <p:cNvPr id="104" name="TextBox 104"/>
          <p:cNvSpPr txBox="1"/>
          <p:nvPr/>
        </p:nvSpPr>
        <p:spPr>
          <a:xfrm>
            <a:off x="11164069" y="9707945"/>
            <a:ext cx="1272704"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Style Loss</a:t>
            </a:r>
          </a:p>
        </p:txBody>
      </p:sp>
      <p:sp>
        <p:nvSpPr>
          <p:cNvPr id="105" name="TextBox 105"/>
          <p:cNvSpPr txBox="1"/>
          <p:nvPr/>
        </p:nvSpPr>
        <p:spPr>
          <a:xfrm>
            <a:off x="13279991" y="7031085"/>
            <a:ext cx="2099589" cy="27368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Aileron Bold"/>
                <a:ea typeface="Aileron Bold"/>
                <a:cs typeface="Aileron Bold"/>
                <a:sym typeface="Aileron Bold"/>
              </a:rPr>
              <a:t>Perceptual Loss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zh-TW" alt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zh-TW" alt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9" name="Freeform 9"/>
          <p:cNvSpPr/>
          <p:nvPr/>
        </p:nvSpPr>
        <p:spPr>
          <a:xfrm rot="5400000">
            <a:off x="2912435" y="453970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0" name="Freeform 10"/>
          <p:cNvSpPr/>
          <p:nvPr/>
        </p:nvSpPr>
        <p:spPr>
          <a:xfrm rot="5400000">
            <a:off x="2921960" y="5510702"/>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1" name="Freeform 11"/>
          <p:cNvSpPr/>
          <p:nvPr/>
        </p:nvSpPr>
        <p:spPr>
          <a:xfrm rot="5400000">
            <a:off x="2921960" y="657240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a:off x="11383006" y="447158"/>
            <a:ext cx="6269616" cy="9392684"/>
          </a:xfrm>
          <a:custGeom>
            <a:avLst/>
            <a:gdLst/>
            <a:ahLst/>
            <a:cxnLst/>
            <a:rect l="l" t="t" r="r" b="b"/>
            <a:pathLst>
              <a:path w="6269616" h="9392684">
                <a:moveTo>
                  <a:pt x="0" y="0"/>
                </a:moveTo>
                <a:lnTo>
                  <a:pt x="6269617" y="0"/>
                </a:lnTo>
                <a:lnTo>
                  <a:pt x="6269617" y="9392684"/>
                </a:lnTo>
                <a:lnTo>
                  <a:pt x="0" y="9392684"/>
                </a:lnTo>
                <a:lnTo>
                  <a:pt x="0" y="0"/>
                </a:lnTo>
                <a:close/>
              </a:path>
            </a:pathLst>
          </a:custGeom>
          <a:blipFill>
            <a:blip r:embed="rId4"/>
            <a:stretch>
              <a:fillRect/>
            </a:stretch>
          </a:blipFill>
        </p:spPr>
        <p:txBody>
          <a:bodyPr/>
          <a:lstStyle/>
          <a:p>
            <a:endParaRPr lang="zh-TW" altLang="en-US"/>
          </a:p>
        </p:txBody>
      </p:sp>
      <p:sp>
        <p:nvSpPr>
          <p:cNvPr id="13" name="TextBox 13"/>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sp>
        <p:nvSpPr>
          <p:cNvPr id="14" name="TextBox 14"/>
          <p:cNvSpPr txBox="1"/>
          <p:nvPr/>
        </p:nvSpPr>
        <p:spPr>
          <a:xfrm>
            <a:off x="3663160" y="3378177"/>
            <a:ext cx="3773019"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Motivation</a:t>
            </a:r>
          </a:p>
        </p:txBody>
      </p:sp>
      <p:sp>
        <p:nvSpPr>
          <p:cNvPr id="15" name="TextBox 15"/>
          <p:cNvSpPr txBox="1"/>
          <p:nvPr/>
        </p:nvSpPr>
        <p:spPr>
          <a:xfrm>
            <a:off x="3663160" y="4375899"/>
            <a:ext cx="4143021"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Reimplement</a:t>
            </a:r>
          </a:p>
        </p:txBody>
      </p:sp>
      <p:sp>
        <p:nvSpPr>
          <p:cNvPr id="16" name="TextBox 16"/>
          <p:cNvSpPr txBox="1"/>
          <p:nvPr/>
        </p:nvSpPr>
        <p:spPr>
          <a:xfrm>
            <a:off x="3672685" y="5377128"/>
            <a:ext cx="4652520"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Training Strategy</a:t>
            </a:r>
          </a:p>
        </p:txBody>
      </p:sp>
      <p:sp>
        <p:nvSpPr>
          <p:cNvPr id="17" name="TextBox 17"/>
          <p:cNvSpPr txBox="1"/>
          <p:nvPr/>
        </p:nvSpPr>
        <p:spPr>
          <a:xfrm>
            <a:off x="3672685" y="6378358"/>
            <a:ext cx="5471315" cy="676182"/>
          </a:xfrm>
          <a:prstGeom prst="rect">
            <a:avLst/>
          </a:prstGeom>
        </p:spPr>
        <p:txBody>
          <a:bodyPr lIns="0" tIns="0" rIns="0" bIns="0" rtlCol="0" anchor="t">
            <a:spAutoFit/>
          </a:bodyPr>
          <a:lstStyle/>
          <a:p>
            <a:pPr algn="l">
              <a:lnSpc>
                <a:spcPts val="5255"/>
              </a:lnSpc>
              <a:spcBef>
                <a:spcPct val="0"/>
              </a:spcBef>
            </a:pPr>
            <a:r>
              <a:rPr lang="en-US" sz="3753" spc="-75">
                <a:solidFill>
                  <a:srgbClr val="051D40"/>
                </a:solidFill>
                <a:latin typeface="Poppins"/>
                <a:ea typeface="Poppins"/>
                <a:cs typeface="Poppins"/>
                <a:sym typeface="Poppins"/>
              </a:rPr>
              <a:t>Problems and Solutions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4194175"/>
            <a:ext cx="16230600"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PROBLEMS &amp; SOLUTIONS</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1. Model Training Frequency</a:t>
            </a:r>
          </a:p>
        </p:txBody>
      </p:sp>
      <p:sp>
        <p:nvSpPr>
          <p:cNvPr id="7" name="TextBox 7"/>
          <p:cNvSpPr txBox="1"/>
          <p:nvPr/>
        </p:nvSpPr>
        <p:spPr>
          <a:xfrm>
            <a:off x="3663160" y="3378177"/>
            <a:ext cx="3781369"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訓練頻率調整</a:t>
            </a:r>
          </a:p>
        </p:txBody>
      </p:sp>
      <p:sp>
        <p:nvSpPr>
          <p:cNvPr id="8" name="TextBox 8"/>
          <p:cNvSpPr txBox="1"/>
          <p:nvPr/>
        </p:nvSpPr>
        <p:spPr>
          <a:xfrm>
            <a:off x="1028700" y="5024899"/>
            <a:ext cx="6480827" cy="267643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Discriminator 較頻繁地更新參數，使 Generator 學習更複雜的特徵</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避免訓練提早結束</a:t>
            </a:r>
          </a:p>
        </p:txBody>
      </p:sp>
      <p:sp>
        <p:nvSpPr>
          <p:cNvPr id="9" name="Freeform 9"/>
          <p:cNvSpPr/>
          <p:nvPr/>
        </p:nvSpPr>
        <p:spPr>
          <a:xfrm>
            <a:off x="7671488" y="4140806"/>
            <a:ext cx="9587812" cy="5117494"/>
          </a:xfrm>
          <a:custGeom>
            <a:avLst/>
            <a:gdLst/>
            <a:ahLst/>
            <a:cxnLst/>
            <a:rect l="l" t="t" r="r" b="b"/>
            <a:pathLst>
              <a:path w="9587812" h="5117494">
                <a:moveTo>
                  <a:pt x="0" y="0"/>
                </a:moveTo>
                <a:lnTo>
                  <a:pt x="9587812" y="0"/>
                </a:lnTo>
                <a:lnTo>
                  <a:pt x="9587812" y="5117494"/>
                </a:lnTo>
                <a:lnTo>
                  <a:pt x="0" y="511749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2. Balancing Batch Size and GPU Memory</a:t>
            </a:r>
          </a:p>
        </p:txBody>
      </p:sp>
      <p:sp>
        <p:nvSpPr>
          <p:cNvPr id="7" name="TextBox 7"/>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Accumulation Steps</a:t>
            </a:r>
          </a:p>
        </p:txBody>
      </p:sp>
      <p:sp>
        <p:nvSpPr>
          <p:cNvPr id="8" name="TextBox 8"/>
          <p:cNvSpPr txBox="1"/>
          <p:nvPr/>
        </p:nvSpPr>
        <p:spPr>
          <a:xfrm>
            <a:off x="1028700" y="5024899"/>
            <a:ext cx="6480827"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越大的 batch size Discriminator訓練得越好</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GPU記憶體有限</a:t>
            </a:r>
          </a:p>
        </p:txBody>
      </p:sp>
      <p:sp>
        <p:nvSpPr>
          <p:cNvPr id="9" name="Freeform 9"/>
          <p:cNvSpPr/>
          <p:nvPr/>
        </p:nvSpPr>
        <p:spPr>
          <a:xfrm>
            <a:off x="7671488" y="4140806"/>
            <a:ext cx="9587812" cy="5117494"/>
          </a:xfrm>
          <a:custGeom>
            <a:avLst/>
            <a:gdLst/>
            <a:ahLst/>
            <a:cxnLst/>
            <a:rect l="l" t="t" r="r" b="b"/>
            <a:pathLst>
              <a:path w="9587812" h="5117494">
                <a:moveTo>
                  <a:pt x="0" y="0"/>
                </a:moveTo>
                <a:lnTo>
                  <a:pt x="9587812" y="0"/>
                </a:lnTo>
                <a:lnTo>
                  <a:pt x="9587812" y="5117494"/>
                </a:lnTo>
                <a:lnTo>
                  <a:pt x="0" y="511749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2. Balancing Batch Size and GPU Memory</a:t>
            </a:r>
          </a:p>
        </p:txBody>
      </p:sp>
      <p:sp>
        <p:nvSpPr>
          <p:cNvPr id="7" name="TextBox 7"/>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Accumulation Steps（後來發現沒用到...）</a:t>
            </a:r>
          </a:p>
        </p:txBody>
      </p:sp>
      <p:sp>
        <p:nvSpPr>
          <p:cNvPr id="8" name="TextBox 8"/>
          <p:cNvSpPr txBox="1"/>
          <p:nvPr/>
        </p:nvSpPr>
        <p:spPr>
          <a:xfrm>
            <a:off x="1028700" y="5024899"/>
            <a:ext cx="6480827"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越大的 batch size Discriminator訓練得越好</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GPU記憶體有限</a:t>
            </a:r>
          </a:p>
        </p:txBody>
      </p:sp>
      <p:sp>
        <p:nvSpPr>
          <p:cNvPr id="9" name="Freeform 9"/>
          <p:cNvSpPr/>
          <p:nvPr/>
        </p:nvSpPr>
        <p:spPr>
          <a:xfrm>
            <a:off x="7671488" y="4140806"/>
            <a:ext cx="9587812" cy="5117494"/>
          </a:xfrm>
          <a:custGeom>
            <a:avLst/>
            <a:gdLst/>
            <a:ahLst/>
            <a:cxnLst/>
            <a:rect l="l" t="t" r="r" b="b"/>
            <a:pathLst>
              <a:path w="9587812" h="5117494">
                <a:moveTo>
                  <a:pt x="0" y="0"/>
                </a:moveTo>
                <a:lnTo>
                  <a:pt x="9587812" y="0"/>
                </a:lnTo>
                <a:lnTo>
                  <a:pt x="9587812" y="5117494"/>
                </a:lnTo>
                <a:lnTo>
                  <a:pt x="0" y="511749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1028700" y="4433411"/>
            <a:ext cx="16230600" cy="710089"/>
          </a:xfrm>
          <a:custGeom>
            <a:avLst/>
            <a:gdLst/>
            <a:ahLst/>
            <a:cxnLst/>
            <a:rect l="l" t="t" r="r" b="b"/>
            <a:pathLst>
              <a:path w="16230600" h="710089">
                <a:moveTo>
                  <a:pt x="0" y="0"/>
                </a:moveTo>
                <a:lnTo>
                  <a:pt x="16230600" y="0"/>
                </a:lnTo>
                <a:lnTo>
                  <a:pt x="16230600" y="710089"/>
                </a:lnTo>
                <a:lnTo>
                  <a:pt x="0" y="710089"/>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15445477" y="5524500"/>
            <a:ext cx="2537435" cy="4541270"/>
          </a:xfrm>
          <a:custGeom>
            <a:avLst/>
            <a:gdLst/>
            <a:ahLst/>
            <a:cxnLst/>
            <a:rect l="l" t="t" r="r" b="b"/>
            <a:pathLst>
              <a:path w="2537435" h="4541270">
                <a:moveTo>
                  <a:pt x="0" y="0"/>
                </a:moveTo>
                <a:lnTo>
                  <a:pt x="2537435" y="0"/>
                </a:lnTo>
                <a:lnTo>
                  <a:pt x="2537435" y="4541270"/>
                </a:lnTo>
                <a:lnTo>
                  <a:pt x="0" y="4541270"/>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3. Oscillation Phenomenon</a:t>
            </a:r>
          </a:p>
        </p:txBody>
      </p:sp>
      <p:sp>
        <p:nvSpPr>
          <p:cNvPr id="9" name="TextBox 9"/>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Scheduler (ReduceLR0nPlateau)</a:t>
            </a:r>
          </a:p>
        </p:txBody>
      </p:sp>
      <p:sp>
        <p:nvSpPr>
          <p:cNvPr id="10" name="TextBox 10"/>
          <p:cNvSpPr txBox="1"/>
          <p:nvPr/>
        </p:nvSpPr>
        <p:spPr>
          <a:xfrm>
            <a:off x="2941233" y="5419725"/>
            <a:ext cx="13568610"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適應收斂速度（相比於StepLR, CosineAnnealingLR）</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間接防止梯度爆炸</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降低 Overfitting 程度</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280840" y="4404195"/>
            <a:ext cx="9671261" cy="2248568"/>
          </a:xfrm>
          <a:custGeom>
            <a:avLst/>
            <a:gdLst/>
            <a:ahLst/>
            <a:cxnLst/>
            <a:rect l="l" t="t" r="r" b="b"/>
            <a:pathLst>
              <a:path w="9671261" h="2248568">
                <a:moveTo>
                  <a:pt x="0" y="0"/>
                </a:moveTo>
                <a:lnTo>
                  <a:pt x="9671261" y="0"/>
                </a:lnTo>
                <a:lnTo>
                  <a:pt x="9671261" y="2248569"/>
                </a:lnTo>
                <a:lnTo>
                  <a:pt x="0" y="2248569"/>
                </a:lnTo>
                <a:lnTo>
                  <a:pt x="0" y="0"/>
                </a:lnTo>
                <a:close/>
              </a:path>
            </a:pathLst>
          </a:custGeom>
          <a:blipFill>
            <a:blip r:embed="rId3"/>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4. The usage of VGG 16</a:t>
            </a:r>
          </a:p>
        </p:txBody>
      </p:sp>
      <p:sp>
        <p:nvSpPr>
          <p:cNvPr id="7" name="TextBox 7"/>
          <p:cNvSpPr txBox="1"/>
          <p:nvPr/>
        </p:nvSpPr>
        <p:spPr>
          <a:xfrm>
            <a:off x="2941233" y="6867590"/>
            <a:ext cx="13568610"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將 生成圖 與 目標圖 拼接後當作 VGG  16 的輸入</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發現 生成圖 與 目標圖 無法穩定靠近（loss穩定下降）</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評估結果不滿意，視線轉動幅度趨近零</a:t>
            </a:r>
          </a:p>
        </p:txBody>
      </p:sp>
      <p:sp>
        <p:nvSpPr>
          <p:cNvPr id="8" name="Freeform 8"/>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9" name="TextBox 9"/>
          <p:cNvSpPr txBox="1"/>
          <p:nvPr/>
        </p:nvSpPr>
        <p:spPr>
          <a:xfrm>
            <a:off x="3663160" y="3408412"/>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Removing image_g and image_t concatenation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TextBox 6"/>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4. The usage of VGG 16</a:t>
            </a:r>
          </a:p>
        </p:txBody>
      </p:sp>
      <p:sp>
        <p:nvSpPr>
          <p:cNvPr id="7" name="TextBox 7"/>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Removing image_g and image_t concatenation</a:t>
            </a:r>
          </a:p>
        </p:txBody>
      </p:sp>
      <p:sp>
        <p:nvSpPr>
          <p:cNvPr id="8" name="TextBox 8"/>
          <p:cNvSpPr txBox="1"/>
          <p:nvPr/>
        </p:nvSpPr>
        <p:spPr>
          <a:xfrm>
            <a:off x="2941233" y="6128402"/>
            <a:ext cx="13568610" cy="134293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改成將 生成圖 與 目標圖 分別當作 VGG  16 輸入</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視線轉動大幅度進步</a:t>
            </a:r>
          </a:p>
        </p:txBody>
      </p:sp>
      <p:sp>
        <p:nvSpPr>
          <p:cNvPr id="9" name="Freeform 9"/>
          <p:cNvSpPr/>
          <p:nvPr/>
        </p:nvSpPr>
        <p:spPr>
          <a:xfrm>
            <a:off x="3493371" y="4225273"/>
            <a:ext cx="11301259" cy="1836455"/>
          </a:xfrm>
          <a:custGeom>
            <a:avLst/>
            <a:gdLst/>
            <a:ahLst/>
            <a:cxnLst/>
            <a:rect l="l" t="t" r="r" b="b"/>
            <a:pathLst>
              <a:path w="11301259" h="1836455">
                <a:moveTo>
                  <a:pt x="0" y="0"/>
                </a:moveTo>
                <a:lnTo>
                  <a:pt x="11301258" y="0"/>
                </a:lnTo>
                <a:lnTo>
                  <a:pt x="11301258" y="1836454"/>
                </a:lnTo>
                <a:lnTo>
                  <a:pt x="0" y="1836454"/>
                </a:lnTo>
                <a:lnTo>
                  <a:pt x="0" y="0"/>
                </a:lnTo>
                <a:close/>
              </a:path>
            </a:pathLst>
          </a:custGeom>
          <a:blipFill>
            <a:blip r:embed="rId5"/>
            <a:stretch>
              <a:fillRect/>
            </a:stretch>
          </a:blipFill>
        </p:spPr>
        <p:txBody>
          <a:bodyPr/>
          <a:lstStyle/>
          <a:p>
            <a:endParaRPr lang="zh-TW"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6997751"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10723235" y="405435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6"/>
            <a:stretch>
              <a:fillRect/>
            </a:stretch>
          </a:blipFill>
        </p:spPr>
        <p:txBody>
          <a:bodyPr/>
          <a:lstStyle/>
          <a:p>
            <a:endParaRPr lang="zh-TW" altLang="en-US"/>
          </a:p>
        </p:txBody>
      </p:sp>
      <p:sp>
        <p:nvSpPr>
          <p:cNvPr id="8" name="Freeform 8"/>
          <p:cNvSpPr/>
          <p:nvPr/>
        </p:nvSpPr>
        <p:spPr>
          <a:xfrm>
            <a:off x="3394574" y="405435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7"/>
            <a:stretch>
              <a:fillRect/>
            </a:stretch>
          </a:blipFill>
        </p:spPr>
        <p:txBody>
          <a:bodyPr/>
          <a:lstStyle/>
          <a:p>
            <a:endParaRPr lang="zh-TW" altLang="en-US"/>
          </a:p>
        </p:txBody>
      </p:sp>
      <p:sp>
        <p:nvSpPr>
          <p:cNvPr id="9" name="TextBox 9"/>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How did we find the suitable parameters?</a:t>
            </a:r>
          </a:p>
        </p:txBody>
      </p:sp>
      <p:sp>
        <p:nvSpPr>
          <p:cNvPr id="10" name="TextBox 10"/>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
        <p:nvSpPr>
          <p:cNvPr id="9" name="TextBox 9"/>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10" name="AutoShape 10"/>
          <p:cNvSpPr/>
          <p:nvPr/>
        </p:nvSpPr>
        <p:spPr>
          <a:xfrm>
            <a:off x="11535219" y="4073409"/>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a:off x="11535219" y="665637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AutoShape 12"/>
          <p:cNvSpPr/>
          <p:nvPr/>
        </p:nvSpPr>
        <p:spPr>
          <a:xfrm>
            <a:off x="11972920" y="4054359"/>
            <a:ext cx="0" cy="249657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3" name="AutoShape 13"/>
          <p:cNvSpPr/>
          <p:nvPr/>
        </p:nvSpPr>
        <p:spPr>
          <a:xfrm>
            <a:off x="11524649" y="7156530"/>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4" name="AutoShape 14"/>
          <p:cNvSpPr/>
          <p:nvPr/>
        </p:nvSpPr>
        <p:spPr>
          <a:xfrm>
            <a:off x="11524649" y="973949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5" name="AutoShape 15"/>
          <p:cNvSpPr/>
          <p:nvPr/>
        </p:nvSpPr>
        <p:spPr>
          <a:xfrm>
            <a:off x="11962350" y="7137480"/>
            <a:ext cx="0" cy="249657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6" name="TextBox 16"/>
          <p:cNvSpPr txBox="1"/>
          <p:nvPr/>
        </p:nvSpPr>
        <p:spPr>
          <a:xfrm>
            <a:off x="12163420" y="5095875"/>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Train Loss</a:t>
            </a:r>
          </a:p>
        </p:txBody>
      </p:sp>
      <p:sp>
        <p:nvSpPr>
          <p:cNvPr id="17" name="TextBox 17"/>
          <p:cNvSpPr txBox="1"/>
          <p:nvPr/>
        </p:nvSpPr>
        <p:spPr>
          <a:xfrm>
            <a:off x="12163420" y="8184493"/>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Test Loss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TextBox 9"/>
          <p:cNvSpPr txBox="1"/>
          <p:nvPr/>
        </p:nvSpPr>
        <p:spPr>
          <a:xfrm>
            <a:off x="11992210" y="7371627"/>
            <a:ext cx="2632088" cy="860425"/>
          </a:xfrm>
          <a:prstGeom prst="rect">
            <a:avLst/>
          </a:prstGeom>
        </p:spPr>
        <p:txBody>
          <a:bodyPr lIns="0" tIns="0" rIns="0" bIns="0" rtlCol="0" anchor="t">
            <a:spAutoFit/>
          </a:bodyPr>
          <a:lstStyle/>
          <a:p>
            <a:pPr algn="ctr">
              <a:lnSpc>
                <a:spcPts val="3499"/>
              </a:lnSpc>
            </a:pPr>
            <a:r>
              <a:rPr lang="en-US" sz="2499">
                <a:solidFill>
                  <a:srgbClr val="145DA0"/>
                </a:solidFill>
                <a:latin typeface="Open Sans Extra Bold"/>
                <a:ea typeface="Open Sans Extra Bold"/>
                <a:cs typeface="Open Sans Extra Bold"/>
                <a:sym typeface="Open Sans Extra Bold"/>
              </a:rPr>
              <a:t>Discriminator</a:t>
            </a:r>
          </a:p>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Overfitting</a:t>
            </a:r>
          </a:p>
        </p:txBody>
      </p:sp>
      <p:sp>
        <p:nvSpPr>
          <p:cNvPr id="10" name="AutoShape 10"/>
          <p:cNvSpPr/>
          <p:nvPr/>
        </p:nvSpPr>
        <p:spPr>
          <a:xfrm>
            <a:off x="11383060" y="725158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a:off x="11801710" y="7232534"/>
            <a:ext cx="0" cy="1192735"/>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AutoShape 12"/>
          <p:cNvSpPr/>
          <p:nvPr/>
        </p:nvSpPr>
        <p:spPr>
          <a:xfrm>
            <a:off x="11383060" y="8406219"/>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3" name="TextBox 13"/>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53847" y="4194175"/>
            <a:ext cx="10380305"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MOTIVATION</a:t>
            </a: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AutoShape 9"/>
          <p:cNvSpPr/>
          <p:nvPr/>
        </p:nvSpPr>
        <p:spPr>
          <a:xfrm>
            <a:off x="11554269" y="464805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0" name="AutoShape 10"/>
          <p:cNvSpPr/>
          <p:nvPr/>
        </p:nvSpPr>
        <p:spPr>
          <a:xfrm>
            <a:off x="11554269" y="7678824"/>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flipH="1">
            <a:off x="11972920" y="4629004"/>
            <a:ext cx="0" cy="303077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TextBox 12"/>
          <p:cNvSpPr txBox="1"/>
          <p:nvPr/>
        </p:nvSpPr>
        <p:spPr>
          <a:xfrm>
            <a:off x="12163420" y="5847177"/>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Overfitting</a:t>
            </a:r>
          </a:p>
        </p:txBody>
      </p:sp>
      <p:sp>
        <p:nvSpPr>
          <p:cNvPr id="13" name="TextBox 13"/>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3167904" y="405435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7021331" y="4054359"/>
            <a:ext cx="4190278" cy="5704186"/>
          </a:xfrm>
          <a:custGeom>
            <a:avLst/>
            <a:gdLst/>
            <a:ahLst/>
            <a:cxnLst/>
            <a:rect l="l" t="t" r="r" b="b"/>
            <a:pathLst>
              <a:path w="4190278" h="5704186">
                <a:moveTo>
                  <a:pt x="0" y="0"/>
                </a:moveTo>
                <a:lnTo>
                  <a:pt x="4190279" y="0"/>
                </a:lnTo>
                <a:lnTo>
                  <a:pt x="4190279" y="5704185"/>
                </a:lnTo>
                <a:lnTo>
                  <a:pt x="0" y="5704185"/>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AutoShape 9"/>
          <p:cNvSpPr/>
          <p:nvPr/>
        </p:nvSpPr>
        <p:spPr>
          <a:xfrm>
            <a:off x="11383060" y="5756836"/>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0" name="AutoShape 10"/>
          <p:cNvSpPr/>
          <p:nvPr/>
        </p:nvSpPr>
        <p:spPr>
          <a:xfrm>
            <a:off x="11383060" y="8787606"/>
            <a:ext cx="418651" cy="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1" name="AutoShape 11"/>
          <p:cNvSpPr/>
          <p:nvPr/>
        </p:nvSpPr>
        <p:spPr>
          <a:xfrm flipH="1">
            <a:off x="11801710" y="5737786"/>
            <a:ext cx="0" cy="3030770"/>
          </a:xfrm>
          <a:prstGeom prst="line">
            <a:avLst/>
          </a:prstGeom>
          <a:ln w="38100" cap="flat">
            <a:solidFill>
              <a:srgbClr val="145DA0"/>
            </a:solidFill>
            <a:prstDash val="sysDot"/>
            <a:headEnd type="none" w="sm" len="sm"/>
            <a:tailEnd type="none" w="sm" len="sm"/>
          </a:ln>
        </p:spPr>
        <p:txBody>
          <a:bodyPr/>
          <a:lstStyle/>
          <a:p>
            <a:endParaRPr lang="zh-TW" altLang="en-US"/>
          </a:p>
        </p:txBody>
      </p:sp>
      <p:sp>
        <p:nvSpPr>
          <p:cNvPr id="12" name="TextBox 12"/>
          <p:cNvSpPr txBox="1"/>
          <p:nvPr/>
        </p:nvSpPr>
        <p:spPr>
          <a:xfrm>
            <a:off x="11992210" y="6955959"/>
            <a:ext cx="1851834" cy="422275"/>
          </a:xfrm>
          <a:prstGeom prst="rect">
            <a:avLst/>
          </a:prstGeom>
        </p:spPr>
        <p:txBody>
          <a:bodyPr lIns="0" tIns="0" rIns="0" bIns="0" rtlCol="0" anchor="t">
            <a:spAutoFit/>
          </a:bodyPr>
          <a:lstStyle/>
          <a:p>
            <a:pPr algn="ctr">
              <a:lnSpc>
                <a:spcPts val="3499"/>
              </a:lnSpc>
              <a:spcBef>
                <a:spcPct val="0"/>
              </a:spcBef>
            </a:pPr>
            <a:r>
              <a:rPr lang="en-US" sz="2499">
                <a:solidFill>
                  <a:srgbClr val="145DA0"/>
                </a:solidFill>
                <a:latin typeface="Open Sans Extra Bold"/>
                <a:ea typeface="Open Sans Extra Bold"/>
                <a:cs typeface="Open Sans Extra Bold"/>
                <a:sym typeface="Open Sans Extra Bold"/>
              </a:rPr>
              <a:t>Overfitting</a:t>
            </a:r>
          </a:p>
        </p:txBody>
      </p:sp>
      <p:sp>
        <p:nvSpPr>
          <p:cNvPr id="13" name="TextBox 13"/>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trend of  test loss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454522" y="4417222"/>
            <a:ext cx="8661948" cy="4417593"/>
          </a:xfrm>
          <a:custGeom>
            <a:avLst/>
            <a:gdLst/>
            <a:ahLst/>
            <a:cxnLst/>
            <a:rect l="l" t="t" r="r" b="b"/>
            <a:pathLst>
              <a:path w="8661948" h="4417593">
                <a:moveTo>
                  <a:pt x="0" y="0"/>
                </a:moveTo>
                <a:lnTo>
                  <a:pt x="8661948" y="0"/>
                </a:lnTo>
                <a:lnTo>
                  <a:pt x="8661948" y="4417593"/>
                </a:lnTo>
                <a:lnTo>
                  <a:pt x="0" y="4417593"/>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9269044" y="5521170"/>
            <a:ext cx="8680949" cy="2209696"/>
          </a:xfrm>
          <a:custGeom>
            <a:avLst/>
            <a:gdLst/>
            <a:ahLst/>
            <a:cxnLst/>
            <a:rect l="l" t="t" r="r" b="b"/>
            <a:pathLst>
              <a:path w="8680949" h="2209696">
                <a:moveTo>
                  <a:pt x="0" y="0"/>
                </a:moveTo>
                <a:lnTo>
                  <a:pt x="8680949" y="0"/>
                </a:lnTo>
                <a:lnTo>
                  <a:pt x="8680949" y="2209696"/>
                </a:lnTo>
                <a:lnTo>
                  <a:pt x="0" y="2209696"/>
                </a:lnTo>
                <a:lnTo>
                  <a:pt x="0" y="0"/>
                </a:lnTo>
                <a:close/>
              </a:path>
            </a:pathLst>
          </a:custGeom>
          <a:blipFill>
            <a:blip r:embed="rId6"/>
            <a:stretch>
              <a:fillRect/>
            </a:stretch>
          </a:blipFill>
        </p:spPr>
        <p:txBody>
          <a:bodyPr/>
          <a:lstStyle/>
          <a:p>
            <a:endParaRPr lang="zh-TW" altLang="en-US"/>
          </a:p>
        </p:txBody>
      </p:sp>
      <p:sp>
        <p:nvSpPr>
          <p:cNvPr id="8" name="TextBox 8"/>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9" name="TextBox 9"/>
          <p:cNvSpPr txBox="1"/>
          <p:nvPr/>
        </p:nvSpPr>
        <p:spPr>
          <a:xfrm>
            <a:off x="3663160" y="3378177"/>
            <a:ext cx="14467826"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Find the suitable parameters based on the evaluation value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138838" y="426390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7835756" y="426390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4"/>
            <a:stretch>
              <a:fillRect/>
            </a:stretch>
          </a:blipFill>
        </p:spPr>
        <p:txBody>
          <a:bodyPr/>
          <a:lstStyle/>
          <a:p>
            <a:endParaRPr lang="zh-TW" altLang="en-US"/>
          </a:p>
        </p:txBody>
      </p:sp>
      <p:sp>
        <p:nvSpPr>
          <p:cNvPr id="7" name="Freeform 7"/>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8" name="Freeform 8"/>
          <p:cNvSpPr/>
          <p:nvPr/>
        </p:nvSpPr>
        <p:spPr>
          <a:xfrm>
            <a:off x="14802090" y="4263909"/>
            <a:ext cx="3201474" cy="5704186"/>
          </a:xfrm>
          <a:custGeom>
            <a:avLst/>
            <a:gdLst/>
            <a:ahLst/>
            <a:cxnLst/>
            <a:rect l="l" t="t" r="r" b="b"/>
            <a:pathLst>
              <a:path w="3201474" h="5704186">
                <a:moveTo>
                  <a:pt x="0" y="0"/>
                </a:moveTo>
                <a:lnTo>
                  <a:pt x="3201474" y="0"/>
                </a:lnTo>
                <a:lnTo>
                  <a:pt x="3201474" y="5704185"/>
                </a:lnTo>
                <a:lnTo>
                  <a:pt x="0" y="5704185"/>
                </a:lnTo>
                <a:lnTo>
                  <a:pt x="0" y="0"/>
                </a:lnTo>
                <a:close/>
              </a:path>
            </a:pathLst>
          </a:custGeom>
          <a:blipFill>
            <a:blip r:embed="rId7"/>
            <a:stretch>
              <a:fillRect/>
            </a:stretch>
          </a:blipFill>
        </p:spPr>
        <p:txBody>
          <a:bodyPr/>
          <a:lstStyle/>
          <a:p>
            <a:endParaRPr lang="zh-TW" altLang="en-US"/>
          </a:p>
        </p:txBody>
      </p:sp>
      <p:sp>
        <p:nvSpPr>
          <p:cNvPr id="9" name="TextBox 9"/>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5. Weight Adjustment</a:t>
            </a:r>
          </a:p>
        </p:txBody>
      </p:sp>
      <p:sp>
        <p:nvSpPr>
          <p:cNvPr id="10" name="TextBox 10"/>
          <p:cNvSpPr txBox="1"/>
          <p:nvPr/>
        </p:nvSpPr>
        <p:spPr>
          <a:xfrm>
            <a:off x="3663160" y="3378177"/>
            <a:ext cx="14340404"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The impact of slight adjustments on the results(100 epochs).</a:t>
            </a:r>
          </a:p>
        </p:txBody>
      </p:sp>
      <p:sp>
        <p:nvSpPr>
          <p:cNvPr id="11" name="Freeform 11"/>
          <p:cNvSpPr/>
          <p:nvPr/>
        </p:nvSpPr>
        <p:spPr>
          <a:xfrm>
            <a:off x="11053687" y="4263909"/>
            <a:ext cx="3738878" cy="5704186"/>
          </a:xfrm>
          <a:custGeom>
            <a:avLst/>
            <a:gdLst/>
            <a:ahLst/>
            <a:cxnLst/>
            <a:rect l="l" t="t" r="r" b="b"/>
            <a:pathLst>
              <a:path w="3738878" h="5704186">
                <a:moveTo>
                  <a:pt x="0" y="0"/>
                </a:moveTo>
                <a:lnTo>
                  <a:pt x="3738878" y="0"/>
                </a:lnTo>
                <a:lnTo>
                  <a:pt x="3738878" y="5704185"/>
                </a:lnTo>
                <a:lnTo>
                  <a:pt x="0" y="5704185"/>
                </a:lnTo>
                <a:lnTo>
                  <a:pt x="0" y="0"/>
                </a:lnTo>
                <a:close/>
              </a:path>
            </a:pathLst>
          </a:custGeom>
          <a:blipFill>
            <a:blip r:embed="rId8"/>
            <a:stretch>
              <a:fillRect/>
            </a:stretch>
          </a:blipFill>
        </p:spPr>
        <p:txBody>
          <a:bodyPr/>
          <a:lstStyle/>
          <a:p>
            <a:endParaRPr lang="zh-TW" altLang="en-US"/>
          </a:p>
        </p:txBody>
      </p:sp>
      <p:sp>
        <p:nvSpPr>
          <p:cNvPr id="12" name="Freeform 12"/>
          <p:cNvSpPr/>
          <p:nvPr/>
        </p:nvSpPr>
        <p:spPr>
          <a:xfrm>
            <a:off x="293748" y="4263909"/>
            <a:ext cx="3683953" cy="5704186"/>
          </a:xfrm>
          <a:custGeom>
            <a:avLst/>
            <a:gdLst/>
            <a:ahLst/>
            <a:cxnLst/>
            <a:rect l="l" t="t" r="r" b="b"/>
            <a:pathLst>
              <a:path w="3683953" h="5704186">
                <a:moveTo>
                  <a:pt x="0" y="0"/>
                </a:moveTo>
                <a:lnTo>
                  <a:pt x="3683953" y="0"/>
                </a:lnTo>
                <a:lnTo>
                  <a:pt x="3683953" y="5704185"/>
                </a:lnTo>
                <a:lnTo>
                  <a:pt x="0" y="5704185"/>
                </a:lnTo>
                <a:lnTo>
                  <a:pt x="0" y="0"/>
                </a:lnTo>
                <a:close/>
              </a:path>
            </a:pathLst>
          </a:custGeom>
          <a:blipFill>
            <a:blip r:embed="rId9"/>
            <a:stretch>
              <a:fillRect/>
            </a:stretch>
          </a:blipFill>
        </p:spPr>
        <p:txBody>
          <a:bodyPr/>
          <a:lstStyle/>
          <a:p>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28700"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sp>
        <p:nvSpPr>
          <p:cNvPr id="3" name="Freeform 3"/>
          <p:cNvSpPr/>
          <p:nvPr/>
        </p:nvSpPr>
        <p:spPr>
          <a:xfrm>
            <a:off x="9892152"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3"/>
            <a:stretch>
              <a:fillRect/>
            </a:stretch>
          </a:blipFill>
        </p:spPr>
        <p:txBody>
          <a:bodyPr/>
          <a:lstStyle/>
          <a:p>
            <a:endParaRPr lang="zh-TW" altLang="en-US"/>
          </a:p>
        </p:txBody>
      </p:sp>
      <p:grpSp>
        <p:nvGrpSpPr>
          <p:cNvPr id="4" name="Group 4"/>
          <p:cNvGrpSpPr/>
          <p:nvPr/>
        </p:nvGrpSpPr>
        <p:grpSpPr>
          <a:xfrm>
            <a:off x="1028700" y="2346523"/>
            <a:ext cx="16230600" cy="3728118"/>
            <a:chOff x="0" y="0"/>
            <a:chExt cx="3424331" cy="786558"/>
          </a:xfrm>
        </p:grpSpPr>
        <p:sp>
          <p:nvSpPr>
            <p:cNvPr id="5" name="Freeform 5"/>
            <p:cNvSpPr/>
            <p:nvPr/>
          </p:nvSpPr>
          <p:spPr>
            <a:xfrm>
              <a:off x="0" y="0"/>
              <a:ext cx="3424331" cy="786558"/>
            </a:xfrm>
            <a:custGeom>
              <a:avLst/>
              <a:gdLst/>
              <a:ahLst/>
              <a:cxnLst/>
              <a:rect l="l" t="t" r="r" b="b"/>
              <a:pathLst>
                <a:path w="3424331" h="786558">
                  <a:moveTo>
                    <a:pt x="20988" y="0"/>
                  </a:moveTo>
                  <a:lnTo>
                    <a:pt x="3403343" y="0"/>
                  </a:lnTo>
                  <a:cubicBezTo>
                    <a:pt x="3414935" y="0"/>
                    <a:pt x="3424331" y="9397"/>
                    <a:pt x="3424331" y="20988"/>
                  </a:cubicBezTo>
                  <a:lnTo>
                    <a:pt x="3424331" y="765571"/>
                  </a:lnTo>
                  <a:cubicBezTo>
                    <a:pt x="3424331" y="771137"/>
                    <a:pt x="3422120" y="776475"/>
                    <a:pt x="3418184" y="780411"/>
                  </a:cubicBezTo>
                  <a:cubicBezTo>
                    <a:pt x="3414248" y="784347"/>
                    <a:pt x="3408910" y="786558"/>
                    <a:pt x="3403343" y="786558"/>
                  </a:cubicBezTo>
                  <a:lnTo>
                    <a:pt x="20988" y="786558"/>
                  </a:lnTo>
                  <a:cubicBezTo>
                    <a:pt x="9397" y="786558"/>
                    <a:pt x="0" y="777162"/>
                    <a:pt x="0" y="765571"/>
                  </a:cubicBezTo>
                  <a:lnTo>
                    <a:pt x="0" y="20988"/>
                  </a:lnTo>
                  <a:cubicBezTo>
                    <a:pt x="0" y="9397"/>
                    <a:pt x="9397" y="0"/>
                    <a:pt x="20988" y="0"/>
                  </a:cubicBezTo>
                  <a:close/>
                </a:path>
              </a:pathLst>
            </a:custGeom>
            <a:solidFill>
              <a:srgbClr val="FDFDFD"/>
            </a:solidFill>
          </p:spPr>
          <p:txBody>
            <a:bodyPr/>
            <a:lstStyle/>
            <a:p>
              <a:endParaRPr lang="zh-TW" altLang="en-US"/>
            </a:p>
          </p:txBody>
        </p:sp>
        <p:sp>
          <p:nvSpPr>
            <p:cNvPr id="6" name="TextBox 6"/>
            <p:cNvSpPr txBox="1"/>
            <p:nvPr/>
          </p:nvSpPr>
          <p:spPr>
            <a:xfrm>
              <a:off x="0" y="-38100"/>
              <a:ext cx="3424331" cy="824658"/>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2123887" y="-2346523"/>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5573718" y="7940477"/>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034303" y="6243288"/>
            <a:ext cx="16230600" cy="3728118"/>
            <a:chOff x="0" y="0"/>
            <a:chExt cx="3424331" cy="786558"/>
          </a:xfrm>
        </p:grpSpPr>
        <p:sp>
          <p:nvSpPr>
            <p:cNvPr id="14" name="Freeform 14"/>
            <p:cNvSpPr/>
            <p:nvPr/>
          </p:nvSpPr>
          <p:spPr>
            <a:xfrm>
              <a:off x="0" y="0"/>
              <a:ext cx="3424331" cy="786558"/>
            </a:xfrm>
            <a:custGeom>
              <a:avLst/>
              <a:gdLst/>
              <a:ahLst/>
              <a:cxnLst/>
              <a:rect l="l" t="t" r="r" b="b"/>
              <a:pathLst>
                <a:path w="3424331" h="786558">
                  <a:moveTo>
                    <a:pt x="20988" y="0"/>
                  </a:moveTo>
                  <a:lnTo>
                    <a:pt x="3403343" y="0"/>
                  </a:lnTo>
                  <a:cubicBezTo>
                    <a:pt x="3414935" y="0"/>
                    <a:pt x="3424331" y="9397"/>
                    <a:pt x="3424331" y="20988"/>
                  </a:cubicBezTo>
                  <a:lnTo>
                    <a:pt x="3424331" y="765571"/>
                  </a:lnTo>
                  <a:cubicBezTo>
                    <a:pt x="3424331" y="771137"/>
                    <a:pt x="3422120" y="776475"/>
                    <a:pt x="3418184" y="780411"/>
                  </a:cubicBezTo>
                  <a:cubicBezTo>
                    <a:pt x="3414248" y="784347"/>
                    <a:pt x="3408910" y="786558"/>
                    <a:pt x="3403343" y="786558"/>
                  </a:cubicBezTo>
                  <a:lnTo>
                    <a:pt x="20988" y="786558"/>
                  </a:lnTo>
                  <a:cubicBezTo>
                    <a:pt x="9397" y="786558"/>
                    <a:pt x="0" y="777162"/>
                    <a:pt x="0" y="765571"/>
                  </a:cubicBezTo>
                  <a:lnTo>
                    <a:pt x="0" y="20988"/>
                  </a:lnTo>
                  <a:cubicBezTo>
                    <a:pt x="0" y="9397"/>
                    <a:pt x="9397" y="0"/>
                    <a:pt x="20988" y="0"/>
                  </a:cubicBezTo>
                  <a:close/>
                </a:path>
              </a:pathLst>
            </a:custGeom>
            <a:solidFill>
              <a:srgbClr val="FDFDFD"/>
            </a:solidFill>
          </p:spPr>
          <p:txBody>
            <a:bodyPr/>
            <a:lstStyle/>
            <a:p>
              <a:endParaRPr lang="zh-TW" altLang="en-US"/>
            </a:p>
          </p:txBody>
        </p:sp>
        <p:sp>
          <p:nvSpPr>
            <p:cNvPr id="15" name="TextBox 15"/>
            <p:cNvSpPr txBox="1"/>
            <p:nvPr/>
          </p:nvSpPr>
          <p:spPr>
            <a:xfrm>
              <a:off x="0" y="-38100"/>
              <a:ext cx="3424331" cy="824658"/>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6" name="Freeform 16"/>
          <p:cNvSpPr/>
          <p:nvPr/>
        </p:nvSpPr>
        <p:spPr>
          <a:xfrm>
            <a:off x="5217702" y="2755545"/>
            <a:ext cx="11301259" cy="2910074"/>
          </a:xfrm>
          <a:custGeom>
            <a:avLst/>
            <a:gdLst/>
            <a:ahLst/>
            <a:cxnLst/>
            <a:rect l="l" t="t" r="r" b="b"/>
            <a:pathLst>
              <a:path w="11301259" h="2910074">
                <a:moveTo>
                  <a:pt x="0" y="0"/>
                </a:moveTo>
                <a:lnTo>
                  <a:pt x="11301259" y="0"/>
                </a:lnTo>
                <a:lnTo>
                  <a:pt x="11301259" y="2910074"/>
                </a:lnTo>
                <a:lnTo>
                  <a:pt x="0" y="2910074"/>
                </a:lnTo>
                <a:lnTo>
                  <a:pt x="0" y="0"/>
                </a:lnTo>
                <a:close/>
              </a:path>
            </a:pathLst>
          </a:custGeom>
          <a:blipFill>
            <a:blip r:embed="rId4"/>
            <a:stretch>
              <a:fillRect/>
            </a:stretch>
          </a:blipFill>
        </p:spPr>
        <p:txBody>
          <a:bodyPr/>
          <a:lstStyle/>
          <a:p>
            <a:endParaRPr lang="zh-TW" altLang="en-US"/>
          </a:p>
        </p:txBody>
      </p:sp>
      <p:sp>
        <p:nvSpPr>
          <p:cNvPr id="17" name="Freeform 17"/>
          <p:cNvSpPr/>
          <p:nvPr/>
        </p:nvSpPr>
        <p:spPr>
          <a:xfrm>
            <a:off x="5819763" y="6428699"/>
            <a:ext cx="10097138" cy="3357298"/>
          </a:xfrm>
          <a:custGeom>
            <a:avLst/>
            <a:gdLst/>
            <a:ahLst/>
            <a:cxnLst/>
            <a:rect l="l" t="t" r="r" b="b"/>
            <a:pathLst>
              <a:path w="10097138" h="3357298">
                <a:moveTo>
                  <a:pt x="0" y="0"/>
                </a:moveTo>
                <a:lnTo>
                  <a:pt x="10097138" y="0"/>
                </a:lnTo>
                <a:lnTo>
                  <a:pt x="10097138" y="3357298"/>
                </a:lnTo>
                <a:lnTo>
                  <a:pt x="0" y="3357298"/>
                </a:lnTo>
                <a:lnTo>
                  <a:pt x="0" y="0"/>
                </a:lnTo>
                <a:close/>
              </a:path>
            </a:pathLst>
          </a:custGeom>
          <a:blipFill>
            <a:blip r:embed="rId5"/>
            <a:stretch>
              <a:fillRect/>
            </a:stretch>
          </a:blipFill>
        </p:spPr>
        <p:txBody>
          <a:bodyPr/>
          <a:lstStyle/>
          <a:p>
            <a:endParaRPr lang="zh-TW" altLang="en-US"/>
          </a:p>
        </p:txBody>
      </p:sp>
      <p:sp>
        <p:nvSpPr>
          <p:cNvPr id="18" name="TextBox 18"/>
          <p:cNvSpPr txBox="1"/>
          <p:nvPr/>
        </p:nvSpPr>
        <p:spPr>
          <a:xfrm>
            <a:off x="1393434" y="3964810"/>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通道注意力</a:t>
            </a:r>
          </a:p>
        </p:txBody>
      </p:sp>
      <p:sp>
        <p:nvSpPr>
          <p:cNvPr id="19" name="TextBox 19"/>
          <p:cNvSpPr txBox="1"/>
          <p:nvPr/>
        </p:nvSpPr>
        <p:spPr>
          <a:xfrm>
            <a:off x="1393434" y="7777252"/>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空間注意力</a:t>
            </a:r>
          </a:p>
        </p:txBody>
      </p:sp>
      <p:sp>
        <p:nvSpPr>
          <p:cNvPr id="20" name="TextBox 20"/>
          <p:cNvSpPr txBox="1"/>
          <p:nvPr/>
        </p:nvSpPr>
        <p:spPr>
          <a:xfrm>
            <a:off x="1028700" y="923925"/>
            <a:ext cx="16236203"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CBAM(Convolutional Block Attention Module)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06128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5051128" y="3857579"/>
            <a:ext cx="3757068" cy="5875250"/>
          </a:xfrm>
          <a:custGeom>
            <a:avLst/>
            <a:gdLst/>
            <a:ahLst/>
            <a:cxnLst/>
            <a:rect l="l" t="t" r="r" b="b"/>
            <a:pathLst>
              <a:path w="3757068" h="5875250">
                <a:moveTo>
                  <a:pt x="0" y="0"/>
                </a:moveTo>
                <a:lnTo>
                  <a:pt x="3757068" y="0"/>
                </a:lnTo>
                <a:lnTo>
                  <a:pt x="3757068" y="5875251"/>
                </a:lnTo>
                <a:lnTo>
                  <a:pt x="0" y="5875251"/>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9144000" y="3857579"/>
            <a:ext cx="3907167" cy="5875250"/>
          </a:xfrm>
          <a:custGeom>
            <a:avLst/>
            <a:gdLst/>
            <a:ahLst/>
            <a:cxnLst/>
            <a:rect l="l" t="t" r="r" b="b"/>
            <a:pathLst>
              <a:path w="3907167" h="5875250">
                <a:moveTo>
                  <a:pt x="0" y="0"/>
                </a:moveTo>
                <a:lnTo>
                  <a:pt x="3907167" y="0"/>
                </a:lnTo>
                <a:lnTo>
                  <a:pt x="3907167" y="5875251"/>
                </a:lnTo>
                <a:lnTo>
                  <a:pt x="0" y="5875251"/>
                </a:lnTo>
                <a:lnTo>
                  <a:pt x="0" y="0"/>
                </a:lnTo>
                <a:close/>
              </a:path>
            </a:pathLst>
          </a:custGeom>
          <a:blipFill>
            <a:blip r:embed="rId6"/>
            <a:stretch>
              <a:fillRect t="-2702" r="-572" b="-15153"/>
            </a:stretch>
          </a:blipFill>
        </p:spPr>
        <p:txBody>
          <a:bodyPr/>
          <a:lstStyle/>
          <a:p>
            <a:endParaRPr lang="zh-TW" altLang="en-US"/>
          </a:p>
        </p:txBody>
      </p:sp>
      <p:sp>
        <p:nvSpPr>
          <p:cNvPr id="8" name="Freeform 8"/>
          <p:cNvSpPr/>
          <p:nvPr/>
        </p:nvSpPr>
        <p:spPr>
          <a:xfrm>
            <a:off x="305422" y="4160059"/>
            <a:ext cx="4578565" cy="5270291"/>
          </a:xfrm>
          <a:custGeom>
            <a:avLst/>
            <a:gdLst/>
            <a:ahLst/>
            <a:cxnLst/>
            <a:rect l="l" t="t" r="r" b="b"/>
            <a:pathLst>
              <a:path w="4578565" h="5270291">
                <a:moveTo>
                  <a:pt x="0" y="0"/>
                </a:moveTo>
                <a:lnTo>
                  <a:pt x="4578565" y="0"/>
                </a:lnTo>
                <a:lnTo>
                  <a:pt x="4578565" y="5270291"/>
                </a:lnTo>
                <a:lnTo>
                  <a:pt x="0" y="5270291"/>
                </a:lnTo>
                <a:lnTo>
                  <a:pt x="0" y="0"/>
                </a:lnTo>
                <a:close/>
              </a:path>
            </a:pathLst>
          </a:custGeom>
          <a:blipFill>
            <a:blip r:embed="rId7"/>
            <a:stretch>
              <a:fillRect/>
            </a:stretch>
          </a:blipFill>
        </p:spPr>
        <p:txBody>
          <a:bodyPr/>
          <a:lstStyle/>
          <a:p>
            <a:endParaRPr lang="zh-TW" altLang="en-US"/>
          </a:p>
        </p:txBody>
      </p:sp>
      <p:sp>
        <p:nvSpPr>
          <p:cNvPr id="9" name="Freeform 9"/>
          <p:cNvSpPr/>
          <p:nvPr/>
        </p:nvSpPr>
        <p:spPr>
          <a:xfrm>
            <a:off x="13222617" y="5443964"/>
            <a:ext cx="4741194" cy="2702481"/>
          </a:xfrm>
          <a:custGeom>
            <a:avLst/>
            <a:gdLst/>
            <a:ahLst/>
            <a:cxnLst/>
            <a:rect l="l" t="t" r="r" b="b"/>
            <a:pathLst>
              <a:path w="4741194" h="2702481">
                <a:moveTo>
                  <a:pt x="0" y="0"/>
                </a:moveTo>
                <a:lnTo>
                  <a:pt x="4741195" y="0"/>
                </a:lnTo>
                <a:lnTo>
                  <a:pt x="4741195" y="2702481"/>
                </a:lnTo>
                <a:lnTo>
                  <a:pt x="0" y="2702481"/>
                </a:lnTo>
                <a:lnTo>
                  <a:pt x="0" y="0"/>
                </a:lnTo>
                <a:close/>
              </a:path>
            </a:pathLst>
          </a:custGeom>
          <a:blipFill>
            <a:blip r:embed="rId8"/>
            <a:stretch>
              <a:fillRect/>
            </a:stretch>
          </a:blipFill>
        </p:spPr>
        <p:txBody>
          <a:bodyPr/>
          <a:lstStyle/>
          <a:p>
            <a:endParaRPr lang="zh-TW" altLang="en-US"/>
          </a:p>
        </p:txBody>
      </p:sp>
      <p:sp>
        <p:nvSpPr>
          <p:cNvPr id="10" name="TextBox 10"/>
          <p:cNvSpPr txBox="1"/>
          <p:nvPr/>
        </p:nvSpPr>
        <p:spPr>
          <a:xfrm>
            <a:off x="3663160" y="2867240"/>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Further adjustments required.</a:t>
            </a:r>
          </a:p>
        </p:txBody>
      </p:sp>
      <p:sp>
        <p:nvSpPr>
          <p:cNvPr id="11" name="TextBox 11"/>
          <p:cNvSpPr txBox="1"/>
          <p:nvPr/>
        </p:nvSpPr>
        <p:spPr>
          <a:xfrm>
            <a:off x="129484" y="904875"/>
            <a:ext cx="17973972" cy="2297128"/>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CBAM(Convolutional Block Attention Module)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2912435" y="357222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6470068" y="4225809"/>
            <a:ext cx="11486643" cy="5527947"/>
          </a:xfrm>
          <a:custGeom>
            <a:avLst/>
            <a:gdLst/>
            <a:ahLst/>
            <a:cxnLst/>
            <a:rect l="l" t="t" r="r" b="b"/>
            <a:pathLst>
              <a:path w="11486643" h="5527947">
                <a:moveTo>
                  <a:pt x="0" y="0"/>
                </a:moveTo>
                <a:lnTo>
                  <a:pt x="11486643" y="0"/>
                </a:lnTo>
                <a:lnTo>
                  <a:pt x="11486643" y="5527947"/>
                </a:lnTo>
                <a:lnTo>
                  <a:pt x="0" y="5527947"/>
                </a:lnTo>
                <a:lnTo>
                  <a:pt x="0" y="0"/>
                </a:lnTo>
                <a:close/>
              </a:path>
            </a:pathLst>
          </a:custGeom>
          <a:blipFill>
            <a:blip r:embed="rId5"/>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7. Pasting the eye patchs back</a:t>
            </a:r>
          </a:p>
        </p:txBody>
      </p:sp>
      <p:sp>
        <p:nvSpPr>
          <p:cNvPr id="8" name="TextBox 8"/>
          <p:cNvSpPr txBox="1"/>
          <p:nvPr/>
        </p:nvSpPr>
        <p:spPr>
          <a:xfrm>
            <a:off x="3663160" y="3378177"/>
            <a:ext cx="13596140" cy="676182"/>
          </a:xfrm>
          <a:prstGeom prst="rect">
            <a:avLst/>
          </a:prstGeom>
        </p:spPr>
        <p:txBody>
          <a:bodyPr lIns="0" tIns="0" rIns="0" bIns="0" rtlCol="0" anchor="t">
            <a:spAutoFit/>
          </a:bodyPr>
          <a:lstStyle/>
          <a:p>
            <a:pPr algn="l">
              <a:lnSpc>
                <a:spcPts val="5255"/>
              </a:lnSpc>
              <a:spcBef>
                <a:spcPct val="0"/>
              </a:spcBef>
            </a:pPr>
            <a:r>
              <a:rPr lang="en-US" sz="3753" b="1" spc="-75">
                <a:solidFill>
                  <a:srgbClr val="051D40"/>
                </a:solidFill>
                <a:latin typeface="Poppins Bold"/>
                <a:ea typeface="Poppins Bold"/>
                <a:cs typeface="Poppins Bold"/>
                <a:sym typeface="Poppins Bold"/>
              </a:rPr>
              <a:t>paste function</a:t>
            </a:r>
          </a:p>
        </p:txBody>
      </p:sp>
      <p:sp>
        <p:nvSpPr>
          <p:cNvPr id="9" name="TextBox 9"/>
          <p:cNvSpPr txBox="1"/>
          <p:nvPr/>
        </p:nvSpPr>
        <p:spPr>
          <a:xfrm>
            <a:off x="632458" y="5187087"/>
            <a:ext cx="5524232" cy="2009682"/>
          </a:xfrm>
          <a:prstGeom prst="rect">
            <a:avLst/>
          </a:prstGeom>
        </p:spPr>
        <p:txBody>
          <a:bodyPr lIns="0" tIns="0" rIns="0" bIns="0" rtlCol="0" anchor="t">
            <a:spAutoFit/>
          </a:bodyPr>
          <a:lstStyle/>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permute</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match_histograms</a:t>
            </a:r>
          </a:p>
          <a:p>
            <a:pPr marL="810417" lvl="1" indent="-405208" algn="l">
              <a:lnSpc>
                <a:spcPts val="5255"/>
              </a:lnSpc>
              <a:buFont typeface="Arial"/>
              <a:buChar char="•"/>
            </a:pPr>
            <a:r>
              <a:rPr lang="en-US" sz="3753" b="1" spc="-75">
                <a:solidFill>
                  <a:srgbClr val="051D40"/>
                </a:solidFill>
                <a:latin typeface="Poppins Bold"/>
                <a:ea typeface="Poppins Bold"/>
                <a:cs typeface="Poppins Bold"/>
                <a:sym typeface="Poppins Bold"/>
              </a:rPr>
              <a:t>cv2.GaussianBlur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6863" y="2902495"/>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3764706" y="2902495"/>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4"/>
            <a:stretch>
              <a:fillRect/>
            </a:stretch>
          </a:blipFill>
        </p:spPr>
        <p:txBody>
          <a:bodyPr/>
          <a:lstStyle/>
          <a:p>
            <a:endParaRPr lang="zh-TW" altLang="en-US"/>
          </a:p>
        </p:txBody>
      </p:sp>
      <p:sp>
        <p:nvSpPr>
          <p:cNvPr id="7" name="Freeform 7"/>
          <p:cNvSpPr/>
          <p:nvPr/>
        </p:nvSpPr>
        <p:spPr>
          <a:xfrm>
            <a:off x="7332549" y="2904801"/>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5"/>
            <a:stretch>
              <a:fillRect/>
            </a:stretch>
          </a:blipFill>
        </p:spPr>
        <p:txBody>
          <a:bodyPr/>
          <a:lstStyle/>
          <a:p>
            <a:endParaRPr lang="zh-TW" altLang="en-US"/>
          </a:p>
        </p:txBody>
      </p:sp>
      <p:sp>
        <p:nvSpPr>
          <p:cNvPr id="8" name="Freeform 8"/>
          <p:cNvSpPr/>
          <p:nvPr/>
        </p:nvSpPr>
        <p:spPr>
          <a:xfrm>
            <a:off x="10900392" y="2904801"/>
            <a:ext cx="3567843" cy="6356958"/>
          </a:xfrm>
          <a:custGeom>
            <a:avLst/>
            <a:gdLst/>
            <a:ahLst/>
            <a:cxnLst/>
            <a:rect l="l" t="t" r="r" b="b"/>
            <a:pathLst>
              <a:path w="3567843" h="6356958">
                <a:moveTo>
                  <a:pt x="0" y="0"/>
                </a:moveTo>
                <a:lnTo>
                  <a:pt x="3567842" y="0"/>
                </a:lnTo>
                <a:lnTo>
                  <a:pt x="3567842" y="6356958"/>
                </a:lnTo>
                <a:lnTo>
                  <a:pt x="0" y="6356958"/>
                </a:lnTo>
                <a:lnTo>
                  <a:pt x="0" y="0"/>
                </a:lnTo>
                <a:close/>
              </a:path>
            </a:pathLst>
          </a:custGeom>
          <a:blipFill>
            <a:blip r:embed="rId6"/>
            <a:stretch>
              <a:fillRect/>
            </a:stretch>
          </a:blipFill>
        </p:spPr>
        <p:txBody>
          <a:bodyPr/>
          <a:lstStyle/>
          <a:p>
            <a:endParaRPr lang="zh-TW" altLang="en-US"/>
          </a:p>
        </p:txBody>
      </p:sp>
      <p:sp>
        <p:nvSpPr>
          <p:cNvPr id="9" name="Freeform 9"/>
          <p:cNvSpPr/>
          <p:nvPr/>
        </p:nvSpPr>
        <p:spPr>
          <a:xfrm>
            <a:off x="14468234" y="2904801"/>
            <a:ext cx="3567843" cy="6356958"/>
          </a:xfrm>
          <a:custGeom>
            <a:avLst/>
            <a:gdLst/>
            <a:ahLst/>
            <a:cxnLst/>
            <a:rect l="l" t="t" r="r" b="b"/>
            <a:pathLst>
              <a:path w="3567843" h="6356958">
                <a:moveTo>
                  <a:pt x="0" y="0"/>
                </a:moveTo>
                <a:lnTo>
                  <a:pt x="3567843" y="0"/>
                </a:lnTo>
                <a:lnTo>
                  <a:pt x="3567843" y="6356958"/>
                </a:lnTo>
                <a:lnTo>
                  <a:pt x="0" y="6356958"/>
                </a:lnTo>
                <a:lnTo>
                  <a:pt x="0" y="0"/>
                </a:lnTo>
                <a:close/>
              </a:path>
            </a:pathLst>
          </a:custGeom>
          <a:blipFill>
            <a:blip r:embed="rId7"/>
            <a:stretch>
              <a:fillRect/>
            </a:stretch>
          </a:blipFill>
        </p:spPr>
        <p:txBody>
          <a:bodyPr/>
          <a:lstStyle/>
          <a:p>
            <a:endParaRPr lang="zh-TW" altLang="en-US"/>
          </a:p>
        </p:txBody>
      </p:sp>
      <p:sp>
        <p:nvSpPr>
          <p:cNvPr id="10" name="TextBox 10"/>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Our results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9298406"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4"/>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Our results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3"/>
            <a:stretch>
              <a:fillRect/>
            </a:stretch>
          </a:blipFill>
        </p:spPr>
        <p:txBody>
          <a:bodyPr/>
          <a:lstStyle/>
          <a:p>
            <a:endParaRPr lang="zh-TW" altLang="en-US"/>
          </a:p>
        </p:txBody>
      </p:sp>
      <p:sp>
        <p:nvSpPr>
          <p:cNvPr id="6" name="Freeform 6"/>
          <p:cNvSpPr/>
          <p:nvPr/>
        </p:nvSpPr>
        <p:spPr>
          <a:xfrm>
            <a:off x="9298406" y="309679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4"/>
            <a:stretch>
              <a:fillRect/>
            </a:stretch>
          </a:blipFill>
        </p:spPr>
        <p:txBody>
          <a:bodyPr/>
          <a:lstStyle/>
          <a:p>
            <a:endParaRPr lang="zh-TW" altLang="en-US"/>
          </a:p>
        </p:txBody>
      </p:sp>
      <p:sp>
        <p:nvSpPr>
          <p:cNvPr id="7" name="TextBox 7"/>
          <p:cNvSpPr txBox="1"/>
          <p:nvPr/>
        </p:nvSpPr>
        <p:spPr>
          <a:xfrm>
            <a:off x="129484" y="904875"/>
            <a:ext cx="17973972"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Our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28700"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9892152" y="8745911"/>
            <a:ext cx="7367148" cy="1455012"/>
          </a:xfrm>
          <a:custGeom>
            <a:avLst/>
            <a:gdLst/>
            <a:ahLst/>
            <a:cxnLst/>
            <a:rect l="l" t="t" r="r" b="b"/>
            <a:pathLst>
              <a:path w="7367148" h="1455012">
                <a:moveTo>
                  <a:pt x="0" y="0"/>
                </a:moveTo>
                <a:lnTo>
                  <a:pt x="7367148" y="0"/>
                </a:lnTo>
                <a:lnTo>
                  <a:pt x="7367148" y="1455012"/>
                </a:lnTo>
                <a:lnTo>
                  <a:pt x="0" y="1455012"/>
                </a:lnTo>
                <a:lnTo>
                  <a:pt x="0" y="0"/>
                </a:lnTo>
                <a:close/>
              </a:path>
            </a:pathLst>
          </a:custGeom>
          <a:blipFill>
            <a:blip r:embed="rId2"/>
            <a:stretch>
              <a:fillRect/>
            </a:stretch>
          </a:blipFill>
        </p:spPr>
        <p:txBody>
          <a:bodyPr/>
          <a:lstStyle/>
          <a:p>
            <a:endParaRPr lang="zh-TW" altLang="en-US"/>
          </a:p>
        </p:txBody>
      </p:sp>
      <p:grpSp>
        <p:nvGrpSpPr>
          <p:cNvPr id="4" name="Group 4"/>
          <p:cNvGrpSpPr/>
          <p:nvPr/>
        </p:nvGrpSpPr>
        <p:grpSpPr>
          <a:xfrm>
            <a:off x="9892152" y="3795387"/>
            <a:ext cx="7367148" cy="4950524"/>
            <a:chOff x="0" y="0"/>
            <a:chExt cx="1554321" cy="1044461"/>
          </a:xfrm>
        </p:grpSpPr>
        <p:sp>
          <p:nvSpPr>
            <p:cNvPr id="5" name="Freeform 5"/>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6" name="TextBox 6"/>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1028700" y="3795387"/>
            <a:ext cx="7367148" cy="4950524"/>
            <a:chOff x="0" y="0"/>
            <a:chExt cx="1554321" cy="1044461"/>
          </a:xfrm>
        </p:grpSpPr>
        <p:sp>
          <p:nvSpPr>
            <p:cNvPr id="8" name="Freeform 8"/>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9" name="TextBox 9"/>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123887" y="-2346523"/>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573718" y="7940477"/>
            <a:ext cx="4693046" cy="4693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220893" y="3983678"/>
            <a:ext cx="7025249" cy="3951653"/>
            <a:chOff x="0" y="0"/>
            <a:chExt cx="11289030" cy="6350000"/>
          </a:xfrm>
        </p:grpSpPr>
        <p:sp>
          <p:nvSpPr>
            <p:cNvPr id="17" name="Freeform 17"/>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4834" b="-4834"/>
              </a:stretch>
            </a:blipFill>
          </p:spPr>
          <p:txBody>
            <a:bodyPr/>
            <a:lstStyle/>
            <a:p>
              <a:endParaRPr lang="zh-TW" altLang="en-US"/>
            </a:p>
          </p:txBody>
        </p:sp>
      </p:grpSp>
      <p:grpSp>
        <p:nvGrpSpPr>
          <p:cNvPr id="18" name="Group 18"/>
          <p:cNvGrpSpPr/>
          <p:nvPr/>
        </p:nvGrpSpPr>
        <p:grpSpPr>
          <a:xfrm>
            <a:off x="10060883" y="3983678"/>
            <a:ext cx="7025249" cy="3951653"/>
            <a:chOff x="0" y="0"/>
            <a:chExt cx="11289030" cy="6350000"/>
          </a:xfrm>
        </p:grpSpPr>
        <p:sp>
          <p:nvSpPr>
            <p:cNvPr id="19" name="Freeform 19"/>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4213" b="-4213"/>
              </a:stretch>
            </a:blipFill>
          </p:spPr>
          <p:txBody>
            <a:bodyPr/>
            <a:lstStyle/>
            <a:p>
              <a:endParaRPr lang="zh-TW" altLang="en-US"/>
            </a:p>
          </p:txBody>
        </p:sp>
      </p:grpSp>
      <p:sp>
        <p:nvSpPr>
          <p:cNvPr id="20" name="TextBox 20"/>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MOTIVATION</a:t>
            </a:r>
          </a:p>
        </p:txBody>
      </p:sp>
      <p:sp>
        <p:nvSpPr>
          <p:cNvPr id="21" name="TextBox 21"/>
          <p:cNvSpPr txBox="1"/>
          <p:nvPr/>
        </p:nvSpPr>
        <p:spPr>
          <a:xfrm>
            <a:off x="2591749" y="7979075"/>
            <a:ext cx="4241049"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沒睜開眼的照片 -&gt; 篩掉</a:t>
            </a:r>
          </a:p>
        </p:txBody>
      </p:sp>
      <p:sp>
        <p:nvSpPr>
          <p:cNvPr id="22" name="TextBox 22"/>
          <p:cNvSpPr txBox="1"/>
          <p:nvPr/>
        </p:nvSpPr>
        <p:spPr>
          <a:xfrm>
            <a:off x="11761364" y="7979075"/>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沒看鏡頭 -&gt; 校正眼球</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53847" y="4194175"/>
            <a:ext cx="10380305"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4194175"/>
            <a:ext cx="16230600"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DATA PRE-PROCESSING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7014" y="2010355"/>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7322" y="0"/>
                  </a:moveTo>
                  <a:lnTo>
                    <a:pt x="4726563" y="0"/>
                  </a:lnTo>
                  <a:cubicBezTo>
                    <a:pt x="4728505" y="0"/>
                    <a:pt x="4730367" y="771"/>
                    <a:pt x="4731741" y="2145"/>
                  </a:cubicBezTo>
                  <a:cubicBezTo>
                    <a:pt x="4733114" y="3518"/>
                    <a:pt x="4733885" y="5380"/>
                    <a:pt x="4733885" y="7322"/>
                  </a:cubicBezTo>
                  <a:lnTo>
                    <a:pt x="4733885" y="2126359"/>
                  </a:lnTo>
                  <a:cubicBezTo>
                    <a:pt x="4733885" y="2130403"/>
                    <a:pt x="4730607" y="2133682"/>
                    <a:pt x="4726563" y="2133682"/>
                  </a:cubicBezTo>
                  <a:lnTo>
                    <a:pt x="7322" y="2133682"/>
                  </a:lnTo>
                  <a:cubicBezTo>
                    <a:pt x="3278" y="2133682"/>
                    <a:pt x="0" y="2130403"/>
                    <a:pt x="0" y="2126359"/>
                  </a:cubicBezTo>
                  <a:lnTo>
                    <a:pt x="0" y="7322"/>
                  </a:lnTo>
                  <a:cubicBezTo>
                    <a:pt x="0" y="3278"/>
                    <a:pt x="3278" y="0"/>
                    <a:pt x="7322"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79130" y="2521905"/>
            <a:ext cx="5335435" cy="3337495"/>
            <a:chOff x="0" y="0"/>
            <a:chExt cx="1554321" cy="972280"/>
          </a:xfrm>
        </p:grpSpPr>
        <p:sp>
          <p:nvSpPr>
            <p:cNvPr id="6" name="Freeform 6"/>
            <p:cNvSpPr/>
            <p:nvPr/>
          </p:nvSpPr>
          <p:spPr>
            <a:xfrm>
              <a:off x="0" y="0"/>
              <a:ext cx="1554321" cy="972280"/>
            </a:xfrm>
            <a:custGeom>
              <a:avLst/>
              <a:gdLst/>
              <a:ahLst/>
              <a:cxnLst/>
              <a:rect l="l" t="t" r="r" b="b"/>
              <a:pathLst>
                <a:path w="1554321" h="972280">
                  <a:moveTo>
                    <a:pt x="63846" y="0"/>
                  </a:moveTo>
                  <a:lnTo>
                    <a:pt x="1490475" y="0"/>
                  </a:lnTo>
                  <a:cubicBezTo>
                    <a:pt x="1507408" y="0"/>
                    <a:pt x="1523647" y="6727"/>
                    <a:pt x="1535621" y="18700"/>
                  </a:cubicBezTo>
                  <a:cubicBezTo>
                    <a:pt x="1547594" y="30673"/>
                    <a:pt x="1554321" y="46913"/>
                    <a:pt x="1554321" y="63846"/>
                  </a:cubicBezTo>
                  <a:lnTo>
                    <a:pt x="1554321" y="908434"/>
                  </a:lnTo>
                  <a:cubicBezTo>
                    <a:pt x="1554321" y="925367"/>
                    <a:pt x="1547594" y="941607"/>
                    <a:pt x="1535621" y="953580"/>
                  </a:cubicBezTo>
                  <a:cubicBezTo>
                    <a:pt x="1523647" y="965554"/>
                    <a:pt x="1507408" y="972280"/>
                    <a:pt x="1490475" y="972280"/>
                  </a:cubicBezTo>
                  <a:lnTo>
                    <a:pt x="63846" y="972280"/>
                  </a:lnTo>
                  <a:cubicBezTo>
                    <a:pt x="46913" y="972280"/>
                    <a:pt x="30673" y="965554"/>
                    <a:pt x="18700" y="953580"/>
                  </a:cubicBezTo>
                  <a:cubicBezTo>
                    <a:pt x="6727" y="941607"/>
                    <a:pt x="0" y="925367"/>
                    <a:pt x="0" y="908434"/>
                  </a:cubicBezTo>
                  <a:lnTo>
                    <a:pt x="0" y="63846"/>
                  </a:lnTo>
                  <a:cubicBezTo>
                    <a:pt x="0" y="46913"/>
                    <a:pt x="6727" y="30673"/>
                    <a:pt x="18700" y="18700"/>
                  </a:cubicBezTo>
                  <a:cubicBezTo>
                    <a:pt x="30673" y="6727"/>
                    <a:pt x="46913" y="0"/>
                    <a:pt x="63846" y="0"/>
                  </a:cubicBezTo>
                  <a:close/>
                </a:path>
              </a:pathLst>
            </a:custGeom>
            <a:solidFill>
              <a:srgbClr val="D5FDDB"/>
            </a:solidFill>
          </p:spPr>
          <p:txBody>
            <a:bodyPr/>
            <a:lstStyle/>
            <a:p>
              <a:endParaRPr lang="zh-TW" altLang="en-US"/>
            </a:p>
          </p:txBody>
        </p:sp>
        <p:sp>
          <p:nvSpPr>
            <p:cNvPr id="7" name="TextBox 7"/>
            <p:cNvSpPr txBox="1"/>
            <p:nvPr/>
          </p:nvSpPr>
          <p:spPr>
            <a:xfrm>
              <a:off x="0" y="-38100"/>
              <a:ext cx="1554321" cy="1010380"/>
            </a:xfrm>
            <a:prstGeom prst="rect">
              <a:avLst/>
            </a:prstGeom>
          </p:spPr>
          <p:txBody>
            <a:bodyPr lIns="36790" tIns="36790" rIns="36790" bIns="36790" rtlCol="0" anchor="ctr"/>
            <a:lstStyle/>
            <a:p>
              <a:pPr algn="ctr">
                <a:lnSpc>
                  <a:spcPts val="2659"/>
                </a:lnSpc>
              </a:pPr>
              <a:endParaRPr/>
            </a:p>
          </p:txBody>
        </p:sp>
      </p:grpSp>
      <p:sp>
        <p:nvSpPr>
          <p:cNvPr id="8" name="Freeform 8"/>
          <p:cNvSpPr/>
          <p:nvPr/>
        </p:nvSpPr>
        <p:spPr>
          <a:xfrm>
            <a:off x="623553" y="3158583"/>
            <a:ext cx="4846589" cy="2544459"/>
          </a:xfrm>
          <a:custGeom>
            <a:avLst/>
            <a:gdLst/>
            <a:ahLst/>
            <a:cxnLst/>
            <a:rect l="l" t="t" r="r" b="b"/>
            <a:pathLst>
              <a:path w="4846589" h="2544459">
                <a:moveTo>
                  <a:pt x="0" y="0"/>
                </a:moveTo>
                <a:lnTo>
                  <a:pt x="4846589" y="0"/>
                </a:lnTo>
                <a:lnTo>
                  <a:pt x="4846589" y="2544460"/>
                </a:lnTo>
                <a:lnTo>
                  <a:pt x="0" y="2544460"/>
                </a:lnTo>
                <a:lnTo>
                  <a:pt x="0" y="0"/>
                </a:lnTo>
                <a:close/>
              </a:path>
            </a:pathLst>
          </a:custGeom>
          <a:blipFill>
            <a:blip r:embed="rId2"/>
            <a:stretch>
              <a:fillRect/>
            </a:stretch>
          </a:blipFill>
        </p:spPr>
        <p:txBody>
          <a:bodyPr/>
          <a:lstStyle/>
          <a:p>
            <a:endParaRPr lang="zh-TW" altLang="en-US"/>
          </a:p>
        </p:txBody>
      </p:sp>
      <p:grpSp>
        <p:nvGrpSpPr>
          <p:cNvPr id="9" name="Group 9"/>
          <p:cNvGrpSpPr/>
          <p:nvPr/>
        </p:nvGrpSpPr>
        <p:grpSpPr>
          <a:xfrm>
            <a:off x="7355213" y="3107611"/>
            <a:ext cx="2272258" cy="2191657"/>
            <a:chOff x="0" y="0"/>
            <a:chExt cx="812800" cy="783968"/>
          </a:xfrm>
        </p:grpSpPr>
        <p:sp>
          <p:nvSpPr>
            <p:cNvPr id="10" name="Freeform 10"/>
            <p:cNvSpPr/>
            <p:nvPr/>
          </p:nvSpPr>
          <p:spPr>
            <a:xfrm>
              <a:off x="28949" y="20908"/>
              <a:ext cx="754902" cy="742152"/>
            </a:xfrm>
            <a:custGeom>
              <a:avLst/>
              <a:gdLst/>
              <a:ahLst/>
              <a:cxnLst/>
              <a:rect l="l" t="t" r="r" b="b"/>
              <a:pathLst>
                <a:path w="754902" h="742152">
                  <a:moveTo>
                    <a:pt x="426497" y="26399"/>
                  </a:moveTo>
                  <a:lnTo>
                    <a:pt x="734805" y="323770"/>
                  </a:lnTo>
                  <a:cubicBezTo>
                    <a:pt x="747647" y="336157"/>
                    <a:pt x="754902" y="353233"/>
                    <a:pt x="754902" y="371076"/>
                  </a:cubicBezTo>
                  <a:cubicBezTo>
                    <a:pt x="754902" y="388919"/>
                    <a:pt x="747647" y="405996"/>
                    <a:pt x="734805" y="418383"/>
                  </a:cubicBezTo>
                  <a:lnTo>
                    <a:pt x="426497" y="715754"/>
                  </a:lnTo>
                  <a:cubicBezTo>
                    <a:pt x="399128" y="742152"/>
                    <a:pt x="355774" y="742152"/>
                    <a:pt x="328405" y="715754"/>
                  </a:cubicBezTo>
                  <a:lnTo>
                    <a:pt x="20097" y="418383"/>
                  </a:lnTo>
                  <a:cubicBezTo>
                    <a:pt x="7255" y="405996"/>
                    <a:pt x="0" y="388919"/>
                    <a:pt x="0" y="371076"/>
                  </a:cubicBezTo>
                  <a:cubicBezTo>
                    <a:pt x="0" y="353233"/>
                    <a:pt x="7255" y="336157"/>
                    <a:pt x="20097" y="323770"/>
                  </a:cubicBezTo>
                  <a:lnTo>
                    <a:pt x="328405" y="26399"/>
                  </a:lnTo>
                  <a:cubicBezTo>
                    <a:pt x="355774" y="0"/>
                    <a:pt x="399128" y="0"/>
                    <a:pt x="426497" y="26399"/>
                  </a:cubicBezTo>
                  <a:close/>
                </a:path>
              </a:pathLst>
            </a:custGeom>
            <a:solidFill>
              <a:srgbClr val="D7DAFF"/>
            </a:solidFill>
            <a:ln cap="sq">
              <a:noFill/>
              <a:prstDash val="solid"/>
              <a:miter/>
            </a:ln>
          </p:spPr>
          <p:txBody>
            <a:bodyPr/>
            <a:lstStyle/>
            <a:p>
              <a:endParaRPr lang="zh-TW" altLang="en-US"/>
            </a:p>
          </p:txBody>
        </p:sp>
        <p:sp>
          <p:nvSpPr>
            <p:cNvPr id="11" name="TextBox 11"/>
            <p:cNvSpPr txBox="1"/>
            <p:nvPr/>
          </p:nvSpPr>
          <p:spPr>
            <a:xfrm>
              <a:off x="139700" y="96645"/>
              <a:ext cx="533400" cy="552579"/>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dlib</a:t>
              </a:r>
            </a:p>
            <a:p>
              <a:pPr algn="ctr">
                <a:lnSpc>
                  <a:spcPts val="2799"/>
                </a:lnSpc>
              </a:pPr>
              <a:r>
                <a:rPr lang="en-US" sz="1999" b="1">
                  <a:solidFill>
                    <a:srgbClr val="000000"/>
                  </a:solidFill>
                  <a:latin typeface="Aileron Bold"/>
                  <a:ea typeface="Aileron Bold"/>
                  <a:cs typeface="Aileron Bold"/>
                  <a:sym typeface="Aileron Bold"/>
                </a:rPr>
                <a:t>face detector</a:t>
              </a:r>
            </a:p>
          </p:txBody>
        </p:sp>
      </p:grpSp>
      <p:sp>
        <p:nvSpPr>
          <p:cNvPr id="12" name="AutoShape 12"/>
          <p:cNvSpPr/>
          <p:nvPr/>
        </p:nvSpPr>
        <p:spPr>
          <a:xfrm>
            <a:off x="5714565" y="4190653"/>
            <a:ext cx="1721578" cy="12787"/>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13" name="AutoShape 13"/>
          <p:cNvSpPr/>
          <p:nvPr/>
        </p:nvSpPr>
        <p:spPr>
          <a:xfrm>
            <a:off x="9546541" y="4203440"/>
            <a:ext cx="3508127" cy="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14" name="Group 14"/>
          <p:cNvGrpSpPr/>
          <p:nvPr/>
        </p:nvGrpSpPr>
        <p:grpSpPr>
          <a:xfrm>
            <a:off x="13054668" y="3415585"/>
            <a:ext cx="4552465" cy="1575710"/>
            <a:chOff x="0" y="0"/>
            <a:chExt cx="2223461" cy="769589"/>
          </a:xfrm>
        </p:grpSpPr>
        <p:sp>
          <p:nvSpPr>
            <p:cNvPr id="15" name="Freeform 15"/>
            <p:cNvSpPr/>
            <p:nvPr/>
          </p:nvSpPr>
          <p:spPr>
            <a:xfrm>
              <a:off x="0" y="0"/>
              <a:ext cx="2223461" cy="769589"/>
            </a:xfrm>
            <a:custGeom>
              <a:avLst/>
              <a:gdLst/>
              <a:ahLst/>
              <a:cxnLst/>
              <a:rect l="l" t="t" r="r" b="b"/>
              <a:pathLst>
                <a:path w="2223461" h="769589">
                  <a:moveTo>
                    <a:pt x="34012" y="0"/>
                  </a:moveTo>
                  <a:lnTo>
                    <a:pt x="2189449" y="0"/>
                  </a:lnTo>
                  <a:cubicBezTo>
                    <a:pt x="2208234" y="0"/>
                    <a:pt x="2223461" y="15228"/>
                    <a:pt x="2223461" y="34012"/>
                  </a:cubicBezTo>
                  <a:lnTo>
                    <a:pt x="2223461" y="735577"/>
                  </a:lnTo>
                  <a:cubicBezTo>
                    <a:pt x="2223461" y="744598"/>
                    <a:pt x="2219878" y="753249"/>
                    <a:pt x="2213500" y="759628"/>
                  </a:cubicBezTo>
                  <a:cubicBezTo>
                    <a:pt x="2207121" y="766006"/>
                    <a:pt x="2198470" y="769589"/>
                    <a:pt x="2189449" y="769589"/>
                  </a:cubicBezTo>
                  <a:lnTo>
                    <a:pt x="34012" y="769589"/>
                  </a:lnTo>
                  <a:cubicBezTo>
                    <a:pt x="24991" y="769589"/>
                    <a:pt x="16340" y="766006"/>
                    <a:pt x="9962" y="759628"/>
                  </a:cubicBezTo>
                  <a:cubicBezTo>
                    <a:pt x="3583" y="753249"/>
                    <a:pt x="0" y="744598"/>
                    <a:pt x="0" y="735577"/>
                  </a:cubicBezTo>
                  <a:lnTo>
                    <a:pt x="0" y="34012"/>
                  </a:lnTo>
                  <a:cubicBezTo>
                    <a:pt x="0" y="24991"/>
                    <a:pt x="3583" y="16340"/>
                    <a:pt x="9962" y="9962"/>
                  </a:cubicBezTo>
                  <a:cubicBezTo>
                    <a:pt x="16340" y="3583"/>
                    <a:pt x="24991" y="0"/>
                    <a:pt x="34012" y="0"/>
                  </a:cubicBezTo>
                  <a:close/>
                </a:path>
              </a:pathLst>
            </a:custGeom>
            <a:solidFill>
              <a:srgbClr val="BFE4FF"/>
            </a:solidFill>
            <a:ln cap="sq">
              <a:noFill/>
              <a:prstDash val="solid"/>
              <a:miter/>
            </a:ln>
          </p:spPr>
          <p:txBody>
            <a:bodyPr/>
            <a:lstStyle/>
            <a:p>
              <a:endParaRPr lang="zh-TW" altLang="en-US"/>
            </a:p>
          </p:txBody>
        </p:sp>
        <p:sp>
          <p:nvSpPr>
            <p:cNvPr id="16" name="TextBox 16"/>
            <p:cNvSpPr txBox="1"/>
            <p:nvPr/>
          </p:nvSpPr>
          <p:spPr>
            <a:xfrm>
              <a:off x="0" y="-38100"/>
              <a:ext cx="2223461" cy="807689"/>
            </a:xfrm>
            <a:prstGeom prst="rect">
              <a:avLst/>
            </a:prstGeom>
          </p:spPr>
          <p:txBody>
            <a:bodyPr lIns="254000" tIns="254000" rIns="254000" bIns="254000" rtlCol="0" anchor="ctr"/>
            <a:lstStyle/>
            <a:p>
              <a:pPr algn="ctr">
                <a:lnSpc>
                  <a:spcPts val="2799"/>
                </a:lnSpc>
              </a:pPr>
              <a:endParaRPr/>
            </a:p>
          </p:txBody>
        </p:sp>
      </p:grpSp>
      <p:sp>
        <p:nvSpPr>
          <p:cNvPr id="17" name="Freeform 17"/>
          <p:cNvSpPr/>
          <p:nvPr/>
        </p:nvSpPr>
        <p:spPr>
          <a:xfrm>
            <a:off x="16173748" y="3580135"/>
            <a:ext cx="1257055" cy="1246609"/>
          </a:xfrm>
          <a:custGeom>
            <a:avLst/>
            <a:gdLst/>
            <a:ahLst/>
            <a:cxnLst/>
            <a:rect l="l" t="t" r="r" b="b"/>
            <a:pathLst>
              <a:path w="1257055" h="1246609">
                <a:moveTo>
                  <a:pt x="0" y="0"/>
                </a:moveTo>
                <a:lnTo>
                  <a:pt x="1257055" y="0"/>
                </a:lnTo>
                <a:lnTo>
                  <a:pt x="1257055" y="1246609"/>
                </a:lnTo>
                <a:lnTo>
                  <a:pt x="0" y="1246609"/>
                </a:lnTo>
                <a:lnTo>
                  <a:pt x="0" y="0"/>
                </a:lnTo>
                <a:close/>
              </a:path>
            </a:pathLst>
          </a:custGeom>
          <a:blipFill>
            <a:blip r:embed="rId3"/>
            <a:stretch>
              <a:fillRect l="-13619" t="-20676" r="-17710"/>
            </a:stretch>
          </a:blipFill>
          <a:ln cap="sq">
            <a:noFill/>
            <a:prstDash val="solid"/>
            <a:miter/>
          </a:ln>
        </p:spPr>
        <p:txBody>
          <a:bodyPr/>
          <a:lstStyle/>
          <a:p>
            <a:endParaRPr lang="zh-TW" altLang="en-US"/>
          </a:p>
        </p:txBody>
      </p:sp>
      <p:grpSp>
        <p:nvGrpSpPr>
          <p:cNvPr id="18" name="Group 18"/>
          <p:cNvGrpSpPr/>
          <p:nvPr/>
        </p:nvGrpSpPr>
        <p:grpSpPr>
          <a:xfrm>
            <a:off x="13624720" y="6061016"/>
            <a:ext cx="3412362" cy="1654629"/>
            <a:chOff x="0" y="0"/>
            <a:chExt cx="1220622" cy="591870"/>
          </a:xfrm>
        </p:grpSpPr>
        <p:sp>
          <p:nvSpPr>
            <p:cNvPr id="19" name="Freeform 19"/>
            <p:cNvSpPr/>
            <p:nvPr/>
          </p:nvSpPr>
          <p:spPr>
            <a:xfrm>
              <a:off x="28426" y="7295"/>
              <a:ext cx="1163769" cy="577280"/>
            </a:xfrm>
            <a:custGeom>
              <a:avLst/>
              <a:gdLst/>
              <a:ahLst/>
              <a:cxnLst/>
              <a:rect l="l" t="t" r="r" b="b"/>
              <a:pathLst>
                <a:path w="1163769" h="577280">
                  <a:moveTo>
                    <a:pt x="622714" y="12503"/>
                  </a:moveTo>
                  <a:lnTo>
                    <a:pt x="1151367" y="268842"/>
                  </a:lnTo>
                  <a:cubicBezTo>
                    <a:pt x="1158952" y="272521"/>
                    <a:pt x="1163769" y="280210"/>
                    <a:pt x="1163769" y="288640"/>
                  </a:cubicBezTo>
                  <a:cubicBezTo>
                    <a:pt x="1163769" y="297070"/>
                    <a:pt x="1158952" y="304760"/>
                    <a:pt x="1151367" y="308438"/>
                  </a:cubicBezTo>
                  <a:lnTo>
                    <a:pt x="622714" y="564778"/>
                  </a:lnTo>
                  <a:cubicBezTo>
                    <a:pt x="596930" y="577280"/>
                    <a:pt x="566840" y="577280"/>
                    <a:pt x="541056" y="564778"/>
                  </a:cubicBezTo>
                  <a:lnTo>
                    <a:pt x="12403" y="308438"/>
                  </a:lnTo>
                  <a:cubicBezTo>
                    <a:pt x="4817" y="304760"/>
                    <a:pt x="0" y="297070"/>
                    <a:pt x="0" y="288640"/>
                  </a:cubicBezTo>
                  <a:cubicBezTo>
                    <a:pt x="0" y="280210"/>
                    <a:pt x="4817" y="272521"/>
                    <a:pt x="12403" y="268842"/>
                  </a:cubicBezTo>
                  <a:lnTo>
                    <a:pt x="541056" y="12503"/>
                  </a:lnTo>
                  <a:cubicBezTo>
                    <a:pt x="566840" y="0"/>
                    <a:pt x="596930" y="0"/>
                    <a:pt x="622714" y="12503"/>
                  </a:cubicBezTo>
                  <a:close/>
                </a:path>
              </a:pathLst>
            </a:custGeom>
            <a:solidFill>
              <a:srgbClr val="D7DAFF"/>
            </a:solidFill>
            <a:ln cap="sq">
              <a:noFill/>
              <a:prstDash val="solid"/>
              <a:miter/>
            </a:ln>
          </p:spPr>
          <p:txBody>
            <a:bodyPr/>
            <a:lstStyle/>
            <a:p>
              <a:endParaRPr lang="zh-TW" altLang="en-US"/>
            </a:p>
          </p:txBody>
        </p:sp>
        <p:sp>
          <p:nvSpPr>
            <p:cNvPr id="20" name="TextBox 20"/>
            <p:cNvSpPr txBox="1"/>
            <p:nvPr/>
          </p:nvSpPr>
          <p:spPr>
            <a:xfrm>
              <a:off x="209794" y="63628"/>
              <a:ext cx="801033" cy="426515"/>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calculate</a:t>
              </a:r>
            </a:p>
            <a:p>
              <a:pPr algn="ctr">
                <a:lnSpc>
                  <a:spcPts val="2799"/>
                </a:lnSpc>
              </a:pPr>
              <a:r>
                <a:rPr lang="en-US" sz="1999" b="1" i="1">
                  <a:solidFill>
                    <a:srgbClr val="000000"/>
                  </a:solidFill>
                  <a:latin typeface="Aileron Bold Italics"/>
                  <a:ea typeface="Aileron Bold Italics"/>
                  <a:cs typeface="Aileron Bold Italics"/>
                  <a:sym typeface="Aileron Bold Italics"/>
                </a:rPr>
                <a:t>EAR</a:t>
              </a:r>
            </a:p>
          </p:txBody>
        </p:sp>
      </p:grpSp>
      <p:sp>
        <p:nvSpPr>
          <p:cNvPr id="21" name="AutoShape 21"/>
          <p:cNvSpPr/>
          <p:nvPr/>
        </p:nvSpPr>
        <p:spPr>
          <a:xfrm>
            <a:off x="15330901" y="4991295"/>
            <a:ext cx="0" cy="1113472"/>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2" name="AutoShape 22"/>
          <p:cNvSpPr/>
          <p:nvPr/>
        </p:nvSpPr>
        <p:spPr>
          <a:xfrm flipH="1">
            <a:off x="15330901" y="7671895"/>
            <a:ext cx="0" cy="848519"/>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23" name="AutoShape 23"/>
          <p:cNvSpPr/>
          <p:nvPr/>
        </p:nvSpPr>
        <p:spPr>
          <a:xfrm flipH="1">
            <a:off x="9525281" y="6888331"/>
            <a:ext cx="4218782" cy="6670"/>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24" name="Group 24"/>
          <p:cNvGrpSpPr/>
          <p:nvPr/>
        </p:nvGrpSpPr>
        <p:grpSpPr>
          <a:xfrm>
            <a:off x="5156035" y="6349840"/>
            <a:ext cx="4369246" cy="1090322"/>
            <a:chOff x="0" y="0"/>
            <a:chExt cx="2133975" cy="532522"/>
          </a:xfrm>
        </p:grpSpPr>
        <p:sp>
          <p:nvSpPr>
            <p:cNvPr id="25" name="Freeform 25"/>
            <p:cNvSpPr/>
            <p:nvPr/>
          </p:nvSpPr>
          <p:spPr>
            <a:xfrm>
              <a:off x="0" y="0"/>
              <a:ext cx="2133975" cy="532522"/>
            </a:xfrm>
            <a:custGeom>
              <a:avLst/>
              <a:gdLst/>
              <a:ahLst/>
              <a:cxnLst/>
              <a:rect l="l" t="t" r="r" b="b"/>
              <a:pathLst>
                <a:path w="2133975" h="532522">
                  <a:moveTo>
                    <a:pt x="35438" y="0"/>
                  </a:moveTo>
                  <a:lnTo>
                    <a:pt x="2098537" y="0"/>
                  </a:lnTo>
                  <a:cubicBezTo>
                    <a:pt x="2118109" y="0"/>
                    <a:pt x="2133975" y="15866"/>
                    <a:pt x="2133975" y="35438"/>
                  </a:cubicBezTo>
                  <a:lnTo>
                    <a:pt x="2133975" y="497084"/>
                  </a:lnTo>
                  <a:cubicBezTo>
                    <a:pt x="2133975" y="516656"/>
                    <a:pt x="2118109" y="532522"/>
                    <a:pt x="2098537" y="532522"/>
                  </a:cubicBezTo>
                  <a:lnTo>
                    <a:pt x="35438" y="532522"/>
                  </a:lnTo>
                  <a:cubicBezTo>
                    <a:pt x="15866" y="532522"/>
                    <a:pt x="0" y="516656"/>
                    <a:pt x="0" y="497084"/>
                  </a:cubicBezTo>
                  <a:lnTo>
                    <a:pt x="0" y="35438"/>
                  </a:lnTo>
                  <a:cubicBezTo>
                    <a:pt x="0" y="15866"/>
                    <a:pt x="15866" y="0"/>
                    <a:pt x="35438" y="0"/>
                  </a:cubicBezTo>
                  <a:close/>
                </a:path>
              </a:pathLst>
            </a:custGeom>
            <a:solidFill>
              <a:srgbClr val="FFF5C3"/>
            </a:solidFill>
            <a:ln cap="sq">
              <a:noFill/>
              <a:prstDash val="solid"/>
              <a:miter/>
            </a:ln>
          </p:spPr>
          <p:txBody>
            <a:bodyPr/>
            <a:lstStyle/>
            <a:p>
              <a:endParaRPr lang="zh-TW" altLang="en-US"/>
            </a:p>
          </p:txBody>
        </p:sp>
        <p:sp>
          <p:nvSpPr>
            <p:cNvPr id="26" name="TextBox 26"/>
            <p:cNvSpPr txBox="1"/>
            <p:nvPr/>
          </p:nvSpPr>
          <p:spPr>
            <a:xfrm>
              <a:off x="0" y="-38100"/>
              <a:ext cx="2133975" cy="570622"/>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Save the group photo to the file:</a:t>
              </a:r>
            </a:p>
            <a:p>
              <a:pPr algn="ctr">
                <a:lnSpc>
                  <a:spcPts val="2799"/>
                </a:lnSpc>
              </a:pPr>
              <a:r>
                <a:rPr lang="en-US" sz="1999" b="1">
                  <a:solidFill>
                    <a:srgbClr val="000000"/>
                  </a:solidFill>
                  <a:latin typeface="Aileron Bold"/>
                  <a:ea typeface="Aileron Bold"/>
                  <a:cs typeface="Aileron Bold"/>
                  <a:sym typeface="Aileron Bold"/>
                </a:rPr>
                <a:t>closed</a:t>
              </a:r>
            </a:p>
          </p:txBody>
        </p:sp>
      </p:grpSp>
      <p:grpSp>
        <p:nvGrpSpPr>
          <p:cNvPr id="27" name="Group 27"/>
          <p:cNvGrpSpPr/>
          <p:nvPr/>
        </p:nvGrpSpPr>
        <p:grpSpPr>
          <a:xfrm>
            <a:off x="13151041" y="8520414"/>
            <a:ext cx="4359721" cy="1106467"/>
            <a:chOff x="0" y="0"/>
            <a:chExt cx="2129323" cy="540407"/>
          </a:xfrm>
        </p:grpSpPr>
        <p:sp>
          <p:nvSpPr>
            <p:cNvPr id="28" name="Freeform 28"/>
            <p:cNvSpPr/>
            <p:nvPr/>
          </p:nvSpPr>
          <p:spPr>
            <a:xfrm>
              <a:off x="0" y="0"/>
              <a:ext cx="2129323" cy="540407"/>
            </a:xfrm>
            <a:custGeom>
              <a:avLst/>
              <a:gdLst/>
              <a:ahLst/>
              <a:cxnLst/>
              <a:rect l="l" t="t" r="r" b="b"/>
              <a:pathLst>
                <a:path w="2129323" h="540407">
                  <a:moveTo>
                    <a:pt x="35516" y="0"/>
                  </a:moveTo>
                  <a:lnTo>
                    <a:pt x="2093808" y="0"/>
                  </a:lnTo>
                  <a:cubicBezTo>
                    <a:pt x="2113422" y="0"/>
                    <a:pt x="2129323" y="15901"/>
                    <a:pt x="2129323" y="35516"/>
                  </a:cubicBezTo>
                  <a:lnTo>
                    <a:pt x="2129323" y="504892"/>
                  </a:lnTo>
                  <a:cubicBezTo>
                    <a:pt x="2129323" y="524507"/>
                    <a:pt x="2113422" y="540407"/>
                    <a:pt x="2093808" y="540407"/>
                  </a:cubicBezTo>
                  <a:lnTo>
                    <a:pt x="35516" y="540407"/>
                  </a:lnTo>
                  <a:cubicBezTo>
                    <a:pt x="15901" y="540407"/>
                    <a:pt x="0" y="524507"/>
                    <a:pt x="0" y="504892"/>
                  </a:cubicBezTo>
                  <a:lnTo>
                    <a:pt x="0" y="35516"/>
                  </a:lnTo>
                  <a:cubicBezTo>
                    <a:pt x="0" y="15901"/>
                    <a:pt x="15901" y="0"/>
                    <a:pt x="35516" y="0"/>
                  </a:cubicBezTo>
                  <a:close/>
                </a:path>
              </a:pathLst>
            </a:custGeom>
            <a:solidFill>
              <a:srgbClr val="FFF5C3"/>
            </a:solidFill>
            <a:ln cap="sq">
              <a:noFill/>
              <a:prstDash val="solid"/>
              <a:miter/>
            </a:ln>
          </p:spPr>
          <p:txBody>
            <a:bodyPr/>
            <a:lstStyle/>
            <a:p>
              <a:endParaRPr lang="zh-TW" altLang="en-US"/>
            </a:p>
          </p:txBody>
        </p:sp>
        <p:sp>
          <p:nvSpPr>
            <p:cNvPr id="29" name="TextBox 29"/>
            <p:cNvSpPr txBox="1"/>
            <p:nvPr/>
          </p:nvSpPr>
          <p:spPr>
            <a:xfrm>
              <a:off x="0" y="-38100"/>
              <a:ext cx="2129323" cy="578507"/>
            </a:xfrm>
            <a:prstGeom prst="rect">
              <a:avLst/>
            </a:prstGeom>
          </p:spPr>
          <p:txBody>
            <a:bodyPr lIns="254000" tIns="254000" rIns="254000" bIns="254000" rtlCol="0" anchor="ctr"/>
            <a:lstStyle/>
            <a:p>
              <a:pPr algn="ctr">
                <a:lnSpc>
                  <a:spcPts val="2799"/>
                </a:lnSpc>
              </a:pPr>
              <a:r>
                <a:rPr lang="en-US" sz="1999" b="1">
                  <a:solidFill>
                    <a:srgbClr val="000000"/>
                  </a:solidFill>
                  <a:latin typeface="Aileron Bold"/>
                  <a:ea typeface="Aileron Bold"/>
                  <a:cs typeface="Aileron Bold"/>
                  <a:sym typeface="Aileron Bold"/>
                </a:rPr>
                <a:t>Save the group photo to the file:</a:t>
              </a:r>
            </a:p>
            <a:p>
              <a:pPr algn="ctr">
                <a:lnSpc>
                  <a:spcPts val="2799"/>
                </a:lnSpc>
              </a:pPr>
              <a:r>
                <a:rPr lang="en-US" sz="1999" b="1">
                  <a:solidFill>
                    <a:srgbClr val="000000"/>
                  </a:solidFill>
                  <a:latin typeface="Aileron Bold"/>
                  <a:ea typeface="Aileron Bold"/>
                  <a:cs typeface="Aileron Bold"/>
                  <a:sym typeface="Aileron Bold"/>
                </a:rPr>
                <a:t>open</a:t>
              </a:r>
            </a:p>
          </p:txBody>
        </p:sp>
      </p:grpSp>
      <p:sp>
        <p:nvSpPr>
          <p:cNvPr id="30" name="AutoShape 30"/>
          <p:cNvSpPr/>
          <p:nvPr/>
        </p:nvSpPr>
        <p:spPr>
          <a:xfrm flipH="1">
            <a:off x="9515756" y="6888331"/>
            <a:ext cx="752759" cy="1896302"/>
          </a:xfrm>
          <a:prstGeom prst="line">
            <a:avLst/>
          </a:prstGeom>
          <a:ln w="19050" cap="rnd">
            <a:solidFill>
              <a:srgbClr val="191919"/>
            </a:solidFill>
            <a:prstDash val="solid"/>
            <a:headEnd type="none" w="sm" len="sm"/>
            <a:tailEnd type="triangle" w="lg" len="med"/>
          </a:ln>
        </p:spPr>
        <p:txBody>
          <a:bodyPr/>
          <a:lstStyle/>
          <a:p>
            <a:endParaRPr lang="zh-TW" altLang="en-US"/>
          </a:p>
        </p:txBody>
      </p:sp>
      <p:grpSp>
        <p:nvGrpSpPr>
          <p:cNvPr id="31" name="Group 31"/>
          <p:cNvGrpSpPr/>
          <p:nvPr/>
        </p:nvGrpSpPr>
        <p:grpSpPr>
          <a:xfrm>
            <a:off x="5156035" y="7991398"/>
            <a:ext cx="4359721" cy="1635483"/>
            <a:chOff x="0" y="0"/>
            <a:chExt cx="5812961" cy="2180644"/>
          </a:xfrm>
        </p:grpSpPr>
        <p:grpSp>
          <p:nvGrpSpPr>
            <p:cNvPr id="32" name="Group 32"/>
            <p:cNvGrpSpPr/>
            <p:nvPr/>
          </p:nvGrpSpPr>
          <p:grpSpPr>
            <a:xfrm>
              <a:off x="0" y="0"/>
              <a:ext cx="5812961" cy="2180644"/>
              <a:chOff x="0" y="0"/>
              <a:chExt cx="2129323" cy="798783"/>
            </a:xfrm>
          </p:grpSpPr>
          <p:sp>
            <p:nvSpPr>
              <p:cNvPr id="33" name="Freeform 33"/>
              <p:cNvSpPr/>
              <p:nvPr/>
            </p:nvSpPr>
            <p:spPr>
              <a:xfrm>
                <a:off x="0" y="0"/>
                <a:ext cx="2129323" cy="798783"/>
              </a:xfrm>
              <a:custGeom>
                <a:avLst/>
                <a:gdLst/>
                <a:ahLst/>
                <a:cxnLst/>
                <a:rect l="l" t="t" r="r" b="b"/>
                <a:pathLst>
                  <a:path w="2129323" h="798783">
                    <a:moveTo>
                      <a:pt x="35516" y="0"/>
                    </a:moveTo>
                    <a:lnTo>
                      <a:pt x="2093808" y="0"/>
                    </a:lnTo>
                    <a:cubicBezTo>
                      <a:pt x="2113422" y="0"/>
                      <a:pt x="2129323" y="15901"/>
                      <a:pt x="2129323" y="35516"/>
                    </a:cubicBezTo>
                    <a:lnTo>
                      <a:pt x="2129323" y="763268"/>
                    </a:lnTo>
                    <a:cubicBezTo>
                      <a:pt x="2129323" y="782882"/>
                      <a:pt x="2113422" y="798783"/>
                      <a:pt x="2093808" y="798783"/>
                    </a:cubicBezTo>
                    <a:lnTo>
                      <a:pt x="35516" y="798783"/>
                    </a:lnTo>
                    <a:cubicBezTo>
                      <a:pt x="15901" y="798783"/>
                      <a:pt x="0" y="782882"/>
                      <a:pt x="0" y="763268"/>
                    </a:cubicBezTo>
                    <a:lnTo>
                      <a:pt x="0" y="35516"/>
                    </a:lnTo>
                    <a:cubicBezTo>
                      <a:pt x="0" y="15901"/>
                      <a:pt x="15901" y="0"/>
                      <a:pt x="35516" y="0"/>
                    </a:cubicBezTo>
                    <a:close/>
                  </a:path>
                </a:pathLst>
              </a:custGeom>
              <a:solidFill>
                <a:srgbClr val="FFF5C3"/>
              </a:solidFill>
              <a:ln cap="sq">
                <a:noFill/>
                <a:prstDash val="solid"/>
                <a:miter/>
              </a:ln>
            </p:spPr>
            <p:txBody>
              <a:bodyPr/>
              <a:lstStyle/>
              <a:p>
                <a:endParaRPr lang="zh-TW" altLang="en-US"/>
              </a:p>
            </p:txBody>
          </p:sp>
          <p:sp>
            <p:nvSpPr>
              <p:cNvPr id="34" name="TextBox 34"/>
              <p:cNvSpPr txBox="1"/>
              <p:nvPr/>
            </p:nvSpPr>
            <p:spPr>
              <a:xfrm>
                <a:off x="0" y="-38100"/>
                <a:ext cx="2129323" cy="836883"/>
              </a:xfrm>
              <a:prstGeom prst="rect">
                <a:avLst/>
              </a:prstGeom>
            </p:spPr>
            <p:txBody>
              <a:bodyPr lIns="254000" tIns="254000" rIns="254000" bIns="254000" rtlCol="0" anchor="ctr"/>
              <a:lstStyle/>
              <a:p>
                <a:pPr algn="ctr">
                  <a:lnSpc>
                    <a:spcPts val="2799"/>
                  </a:lnSpc>
                </a:pPr>
                <a:endParaRPr/>
              </a:p>
            </p:txBody>
          </p:sp>
        </p:grpSp>
        <p:sp>
          <p:nvSpPr>
            <p:cNvPr id="35" name="Freeform 35"/>
            <p:cNvSpPr/>
            <p:nvPr/>
          </p:nvSpPr>
          <p:spPr>
            <a:xfrm>
              <a:off x="263975" y="256278"/>
              <a:ext cx="1668087" cy="1668087"/>
            </a:xfrm>
            <a:custGeom>
              <a:avLst/>
              <a:gdLst/>
              <a:ahLst/>
              <a:cxnLst/>
              <a:rect l="l" t="t" r="r" b="b"/>
              <a:pathLst>
                <a:path w="1668087" h="1668087">
                  <a:moveTo>
                    <a:pt x="0" y="0"/>
                  </a:moveTo>
                  <a:lnTo>
                    <a:pt x="1668087" y="0"/>
                  </a:lnTo>
                  <a:lnTo>
                    <a:pt x="1668087" y="1668088"/>
                  </a:lnTo>
                  <a:lnTo>
                    <a:pt x="0" y="1668088"/>
                  </a:lnTo>
                  <a:lnTo>
                    <a:pt x="0" y="0"/>
                  </a:lnTo>
                  <a:close/>
                </a:path>
              </a:pathLst>
            </a:custGeom>
            <a:blipFill>
              <a:blip r:embed="rId4"/>
              <a:stretch>
                <a:fillRect/>
              </a:stretch>
            </a:blipFill>
          </p:spPr>
          <p:txBody>
            <a:bodyPr/>
            <a:lstStyle/>
            <a:p>
              <a:endParaRPr lang="zh-TW" altLang="en-US"/>
            </a:p>
          </p:txBody>
        </p:sp>
        <p:sp>
          <p:nvSpPr>
            <p:cNvPr id="36" name="TextBox 36"/>
            <p:cNvSpPr txBox="1"/>
            <p:nvPr/>
          </p:nvSpPr>
          <p:spPr>
            <a:xfrm>
              <a:off x="2096991" y="343110"/>
              <a:ext cx="3551042" cy="1418224"/>
            </a:xfrm>
            <a:prstGeom prst="rect">
              <a:avLst/>
            </a:prstGeom>
          </p:spPr>
          <p:txBody>
            <a:bodyPr lIns="0" tIns="0" rIns="0" bIns="0" rtlCol="0" anchor="t">
              <a:spAutoFit/>
            </a:bodyPr>
            <a:lstStyle/>
            <a:p>
              <a:pPr marL="0" lvl="0" indent="0" algn="ctr">
                <a:lnSpc>
                  <a:spcPts val="2797"/>
                </a:lnSpc>
                <a:spcBef>
                  <a:spcPct val="0"/>
                </a:spcBef>
              </a:pPr>
              <a:r>
                <a:rPr lang="en-US" sz="1998">
                  <a:solidFill>
                    <a:srgbClr val="000000"/>
                  </a:solidFill>
                  <a:latin typeface="王漢宗特黑體"/>
                  <a:ea typeface="王漢宗特黑體"/>
                  <a:cs typeface="王漢宗特黑體"/>
                  <a:sym typeface="王漢宗特黑體"/>
                </a:rPr>
                <a:t>Save the closed face image to the file: closed_face</a:t>
              </a:r>
            </a:p>
          </p:txBody>
        </p:sp>
      </p:grpSp>
      <p:sp>
        <p:nvSpPr>
          <p:cNvPr id="37" name="AutoShape 37"/>
          <p:cNvSpPr/>
          <p:nvPr/>
        </p:nvSpPr>
        <p:spPr>
          <a:xfrm>
            <a:off x="8491342" y="5222368"/>
            <a:ext cx="0" cy="1127472"/>
          </a:xfrm>
          <a:prstGeom prst="line">
            <a:avLst/>
          </a:prstGeom>
          <a:ln w="19050" cap="rnd">
            <a:solidFill>
              <a:srgbClr val="191919"/>
            </a:solidFill>
            <a:prstDash val="solid"/>
            <a:headEnd type="none" w="sm" len="sm"/>
            <a:tailEnd type="triangle" w="lg" len="med"/>
          </a:ln>
        </p:spPr>
        <p:txBody>
          <a:bodyPr/>
          <a:lstStyle/>
          <a:p>
            <a:endParaRPr lang="zh-TW" altLang="en-US"/>
          </a:p>
        </p:txBody>
      </p:sp>
      <p:sp>
        <p:nvSpPr>
          <p:cNvPr id="38" name="Freeform 38"/>
          <p:cNvSpPr/>
          <p:nvPr/>
        </p:nvSpPr>
        <p:spPr>
          <a:xfrm>
            <a:off x="10724630" y="1285108"/>
            <a:ext cx="4187901" cy="244975"/>
          </a:xfrm>
          <a:custGeom>
            <a:avLst/>
            <a:gdLst/>
            <a:ahLst/>
            <a:cxnLst/>
            <a:rect l="l" t="t" r="r" b="b"/>
            <a:pathLst>
              <a:path w="4187901" h="244975">
                <a:moveTo>
                  <a:pt x="0" y="0"/>
                </a:moveTo>
                <a:lnTo>
                  <a:pt x="4187901" y="0"/>
                </a:lnTo>
                <a:lnTo>
                  <a:pt x="4187901" y="244975"/>
                </a:lnTo>
                <a:lnTo>
                  <a:pt x="0" y="244975"/>
                </a:lnTo>
                <a:lnTo>
                  <a:pt x="0" y="0"/>
                </a:lnTo>
                <a:close/>
              </a:path>
            </a:pathLst>
          </a:custGeom>
          <a:blipFill>
            <a:blip r:embed="rId5"/>
            <a:stretch>
              <a:fillRect/>
            </a:stretch>
          </a:blipFill>
        </p:spPr>
        <p:txBody>
          <a:bodyPr/>
          <a:lstStyle/>
          <a:p>
            <a:endParaRPr lang="zh-TW" altLang="en-US"/>
          </a:p>
        </p:txBody>
      </p:sp>
      <p:sp>
        <p:nvSpPr>
          <p:cNvPr id="39" name="Freeform 39"/>
          <p:cNvSpPr/>
          <p:nvPr/>
        </p:nvSpPr>
        <p:spPr>
          <a:xfrm>
            <a:off x="10724630" y="1618494"/>
            <a:ext cx="7406356" cy="229936"/>
          </a:xfrm>
          <a:custGeom>
            <a:avLst/>
            <a:gdLst/>
            <a:ahLst/>
            <a:cxnLst/>
            <a:rect l="l" t="t" r="r" b="b"/>
            <a:pathLst>
              <a:path w="7406356" h="229936">
                <a:moveTo>
                  <a:pt x="0" y="0"/>
                </a:moveTo>
                <a:lnTo>
                  <a:pt x="7406356" y="0"/>
                </a:lnTo>
                <a:lnTo>
                  <a:pt x="7406356" y="229936"/>
                </a:lnTo>
                <a:lnTo>
                  <a:pt x="0" y="229936"/>
                </a:lnTo>
                <a:lnTo>
                  <a:pt x="0" y="0"/>
                </a:lnTo>
                <a:close/>
              </a:path>
            </a:pathLst>
          </a:custGeom>
          <a:blipFill>
            <a:blip r:embed="rId6"/>
            <a:stretch>
              <a:fillRect/>
            </a:stretch>
          </a:blipFill>
        </p:spPr>
        <p:txBody>
          <a:bodyPr/>
          <a:lstStyle/>
          <a:p>
            <a:endParaRPr lang="zh-TW" altLang="en-US"/>
          </a:p>
        </p:txBody>
      </p:sp>
      <p:sp>
        <p:nvSpPr>
          <p:cNvPr id="40" name="TextBox 40"/>
          <p:cNvSpPr txBox="1"/>
          <p:nvPr/>
        </p:nvSpPr>
        <p:spPr>
          <a:xfrm>
            <a:off x="1270420" y="904875"/>
            <a:ext cx="8888289"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Photo Classification</a:t>
            </a:r>
          </a:p>
        </p:txBody>
      </p:sp>
      <p:sp>
        <p:nvSpPr>
          <p:cNvPr id="41" name="TextBox 41"/>
          <p:cNvSpPr txBox="1"/>
          <p:nvPr/>
        </p:nvSpPr>
        <p:spPr>
          <a:xfrm>
            <a:off x="1589636" y="2573462"/>
            <a:ext cx="2914424" cy="436923"/>
          </a:xfrm>
          <a:prstGeom prst="rect">
            <a:avLst/>
          </a:prstGeom>
        </p:spPr>
        <p:txBody>
          <a:bodyPr lIns="0" tIns="0" rIns="0" bIns="0" rtlCol="0" anchor="t">
            <a:spAutoFit/>
          </a:bodyPr>
          <a:lstStyle/>
          <a:p>
            <a:pPr marL="0" lvl="0" indent="0" algn="ctr">
              <a:lnSpc>
                <a:spcPts val="3217"/>
              </a:lnSpc>
              <a:spcBef>
                <a:spcPct val="0"/>
              </a:spcBef>
            </a:pPr>
            <a:r>
              <a:rPr lang="en-US" sz="2298">
                <a:solidFill>
                  <a:srgbClr val="051D40"/>
                </a:solidFill>
                <a:latin typeface="王漢宗特黑體"/>
                <a:ea typeface="王漢宗特黑體"/>
                <a:cs typeface="王漢宗特黑體"/>
                <a:sym typeface="王漢宗特黑體"/>
              </a:rPr>
              <a:t>Input (group photo)</a:t>
            </a:r>
          </a:p>
        </p:txBody>
      </p:sp>
      <p:sp>
        <p:nvSpPr>
          <p:cNvPr id="42" name="TextBox 42"/>
          <p:cNvSpPr txBox="1"/>
          <p:nvPr/>
        </p:nvSpPr>
        <p:spPr>
          <a:xfrm>
            <a:off x="10672226" y="3880225"/>
            <a:ext cx="1337688" cy="323215"/>
          </a:xfrm>
          <a:prstGeom prst="rect">
            <a:avLst/>
          </a:prstGeom>
        </p:spPr>
        <p:txBody>
          <a:bodyPr lIns="0" tIns="0" rIns="0" bIns="0" rtlCol="0" anchor="t">
            <a:spAutoFit/>
          </a:bodyPr>
          <a:lstStyle/>
          <a:p>
            <a:pPr algn="ctr">
              <a:lnSpc>
                <a:spcPts val="2659"/>
              </a:lnSpc>
              <a:spcBef>
                <a:spcPct val="0"/>
              </a:spcBef>
            </a:pPr>
            <a:r>
              <a:rPr lang="en-US" sz="1899" b="1">
                <a:solidFill>
                  <a:srgbClr val="000000"/>
                </a:solidFill>
                <a:latin typeface="Aileron Bold"/>
                <a:ea typeface="Aileron Bold"/>
                <a:cs typeface="Aileron Bold"/>
                <a:sym typeface="Aileron Bold"/>
              </a:rPr>
              <a:t>#face &gt; 0</a:t>
            </a:r>
          </a:p>
        </p:txBody>
      </p:sp>
      <p:sp>
        <p:nvSpPr>
          <p:cNvPr id="43" name="TextBox 43"/>
          <p:cNvSpPr txBox="1"/>
          <p:nvPr/>
        </p:nvSpPr>
        <p:spPr>
          <a:xfrm>
            <a:off x="13251889" y="3737328"/>
            <a:ext cx="2725866" cy="836973"/>
          </a:xfrm>
          <a:prstGeom prst="rect">
            <a:avLst/>
          </a:prstGeom>
        </p:spPr>
        <p:txBody>
          <a:bodyPr lIns="0" tIns="0" rIns="0" bIns="0" rtlCol="0" anchor="t">
            <a:spAutoFit/>
          </a:bodyPr>
          <a:lstStyle/>
          <a:p>
            <a:pPr algn="ctr">
              <a:lnSpc>
                <a:spcPts val="3217"/>
              </a:lnSpc>
            </a:pPr>
            <a:r>
              <a:rPr lang="en-US" sz="2298">
                <a:solidFill>
                  <a:srgbClr val="051D40"/>
                </a:solidFill>
                <a:latin typeface="王漢宗特黑體"/>
                <a:ea typeface="王漢宗特黑體"/>
                <a:cs typeface="王漢宗特黑體"/>
                <a:sym typeface="王漢宗特黑體"/>
              </a:rPr>
              <a:t>dlib shape predictor</a:t>
            </a:r>
          </a:p>
          <a:p>
            <a:pPr marL="0" lvl="0" indent="0" algn="ctr">
              <a:lnSpc>
                <a:spcPts val="3217"/>
              </a:lnSpc>
              <a:spcBef>
                <a:spcPct val="0"/>
              </a:spcBef>
            </a:pPr>
            <a:r>
              <a:rPr lang="en-US" sz="2298">
                <a:solidFill>
                  <a:srgbClr val="051D40"/>
                </a:solidFill>
                <a:latin typeface="王漢宗特黑體"/>
                <a:ea typeface="王漢宗特黑體"/>
                <a:cs typeface="王漢宗特黑體"/>
                <a:sym typeface="王漢宗特黑體"/>
              </a:rPr>
              <a:t>(68 key points)</a:t>
            </a:r>
          </a:p>
        </p:txBody>
      </p:sp>
      <p:sp>
        <p:nvSpPr>
          <p:cNvPr id="44" name="TextBox 44"/>
          <p:cNvSpPr txBox="1"/>
          <p:nvPr/>
        </p:nvSpPr>
        <p:spPr>
          <a:xfrm>
            <a:off x="15330901" y="7887485"/>
            <a:ext cx="2544842" cy="323215"/>
          </a:xfrm>
          <a:prstGeom prst="rect">
            <a:avLst/>
          </a:prstGeom>
        </p:spPr>
        <p:txBody>
          <a:bodyPr lIns="0" tIns="0" rIns="0" bIns="0" rtlCol="0" anchor="t">
            <a:spAutoFit/>
          </a:bodyPr>
          <a:lstStyle/>
          <a:p>
            <a:pPr algn="ctr">
              <a:lnSpc>
                <a:spcPts val="2659"/>
              </a:lnSpc>
              <a:spcBef>
                <a:spcPct val="0"/>
              </a:spcBef>
            </a:pPr>
            <a:r>
              <a:rPr lang="en-US" sz="1899" b="1" i="1">
                <a:solidFill>
                  <a:srgbClr val="000000"/>
                </a:solidFill>
                <a:latin typeface="Aileron Bold Italics"/>
                <a:ea typeface="Aileron Bold Italics"/>
                <a:cs typeface="Aileron Bold Italics"/>
                <a:sym typeface="Aileron Bold Italics"/>
              </a:rPr>
              <a:t>EAR</a:t>
            </a:r>
            <a:r>
              <a:rPr lang="en-US" sz="1899" b="1">
                <a:solidFill>
                  <a:srgbClr val="000000"/>
                </a:solidFill>
                <a:latin typeface="Aileron Bold"/>
                <a:ea typeface="Aileron Bold"/>
                <a:cs typeface="Aileron Bold"/>
                <a:sym typeface="Aileron Bold"/>
              </a:rPr>
              <a:t> &gt; eye_threshold</a:t>
            </a:r>
          </a:p>
        </p:txBody>
      </p:sp>
      <p:sp>
        <p:nvSpPr>
          <p:cNvPr id="45" name="TextBox 45"/>
          <p:cNvSpPr txBox="1"/>
          <p:nvPr/>
        </p:nvSpPr>
        <p:spPr>
          <a:xfrm>
            <a:off x="10771933" y="6531449"/>
            <a:ext cx="2544842" cy="323215"/>
          </a:xfrm>
          <a:prstGeom prst="rect">
            <a:avLst/>
          </a:prstGeom>
        </p:spPr>
        <p:txBody>
          <a:bodyPr lIns="0" tIns="0" rIns="0" bIns="0" rtlCol="0" anchor="t">
            <a:spAutoFit/>
          </a:bodyPr>
          <a:lstStyle/>
          <a:p>
            <a:pPr algn="ctr">
              <a:lnSpc>
                <a:spcPts val="2659"/>
              </a:lnSpc>
              <a:spcBef>
                <a:spcPct val="0"/>
              </a:spcBef>
            </a:pPr>
            <a:r>
              <a:rPr lang="en-US" sz="1899" b="1" i="1">
                <a:solidFill>
                  <a:srgbClr val="000000"/>
                </a:solidFill>
                <a:latin typeface="Aileron Bold Italics"/>
                <a:ea typeface="Aileron Bold Italics"/>
                <a:cs typeface="Aileron Bold Italics"/>
                <a:sym typeface="Aileron Bold Italics"/>
              </a:rPr>
              <a:t>EAR</a:t>
            </a:r>
            <a:r>
              <a:rPr lang="en-US" sz="1899" b="1">
                <a:solidFill>
                  <a:srgbClr val="000000"/>
                </a:solidFill>
                <a:latin typeface="Aileron Bold"/>
                <a:ea typeface="Aileron Bold"/>
                <a:cs typeface="Aileron Bold"/>
                <a:sym typeface="Aileron Bold"/>
              </a:rPr>
              <a:t> &lt;= eye_threshold</a:t>
            </a:r>
          </a:p>
        </p:txBody>
      </p:sp>
      <p:sp>
        <p:nvSpPr>
          <p:cNvPr id="46" name="TextBox 46"/>
          <p:cNvSpPr txBox="1"/>
          <p:nvPr/>
        </p:nvSpPr>
        <p:spPr>
          <a:xfrm>
            <a:off x="8491342" y="5548972"/>
            <a:ext cx="1372678" cy="323215"/>
          </a:xfrm>
          <a:prstGeom prst="rect">
            <a:avLst/>
          </a:prstGeom>
        </p:spPr>
        <p:txBody>
          <a:bodyPr lIns="0" tIns="0" rIns="0" bIns="0" rtlCol="0" anchor="t">
            <a:spAutoFit/>
          </a:bodyPr>
          <a:lstStyle/>
          <a:p>
            <a:pPr algn="ctr">
              <a:lnSpc>
                <a:spcPts val="2659"/>
              </a:lnSpc>
              <a:spcBef>
                <a:spcPct val="0"/>
              </a:spcBef>
            </a:pPr>
            <a:r>
              <a:rPr lang="en-US" sz="1899" b="1">
                <a:solidFill>
                  <a:srgbClr val="000000"/>
                </a:solidFill>
                <a:latin typeface="Aileron Bold"/>
                <a:ea typeface="Aileron Bold"/>
                <a:cs typeface="Aileron Bold"/>
                <a:sym typeface="Aileron Bold"/>
              </a:rPr>
              <a:t>#face = 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9484" y="2031466"/>
            <a:ext cx="17973972" cy="8101323"/>
            <a:chOff x="0" y="0"/>
            <a:chExt cx="4733886" cy="2133682"/>
          </a:xfrm>
        </p:grpSpPr>
        <p:sp>
          <p:nvSpPr>
            <p:cNvPr id="3" name="Freeform 3"/>
            <p:cNvSpPr/>
            <p:nvPr/>
          </p:nvSpPr>
          <p:spPr>
            <a:xfrm>
              <a:off x="0" y="0"/>
              <a:ext cx="4733885" cy="2133682"/>
            </a:xfrm>
            <a:custGeom>
              <a:avLst/>
              <a:gdLst/>
              <a:ahLst/>
              <a:cxnLst/>
              <a:rect l="l" t="t" r="r" b="b"/>
              <a:pathLst>
                <a:path w="4733885" h="2133682">
                  <a:moveTo>
                    <a:pt x="10338" y="0"/>
                  </a:moveTo>
                  <a:lnTo>
                    <a:pt x="4723548" y="0"/>
                  </a:lnTo>
                  <a:cubicBezTo>
                    <a:pt x="4726290" y="0"/>
                    <a:pt x="4728919" y="1089"/>
                    <a:pt x="4730858" y="3028"/>
                  </a:cubicBezTo>
                  <a:cubicBezTo>
                    <a:pt x="4732796" y="4966"/>
                    <a:pt x="4733885" y="7596"/>
                    <a:pt x="4733885" y="10338"/>
                  </a:cubicBezTo>
                  <a:lnTo>
                    <a:pt x="4733885" y="2123344"/>
                  </a:lnTo>
                  <a:cubicBezTo>
                    <a:pt x="4733885" y="2129054"/>
                    <a:pt x="4729257" y="2133682"/>
                    <a:pt x="4723548" y="2133682"/>
                  </a:cubicBezTo>
                  <a:lnTo>
                    <a:pt x="10338" y="2133682"/>
                  </a:lnTo>
                  <a:cubicBezTo>
                    <a:pt x="4628" y="2133682"/>
                    <a:pt x="0" y="2129054"/>
                    <a:pt x="0" y="2123344"/>
                  </a:cubicBezTo>
                  <a:lnTo>
                    <a:pt x="0" y="10338"/>
                  </a:lnTo>
                  <a:cubicBezTo>
                    <a:pt x="0" y="4628"/>
                    <a:pt x="4628" y="0"/>
                    <a:pt x="10338" y="0"/>
                  </a:cubicBezTo>
                  <a:close/>
                </a:path>
              </a:pathLst>
            </a:custGeom>
            <a:solidFill>
              <a:srgbClr val="FDFDFD"/>
            </a:solidFill>
          </p:spPr>
          <p:txBody>
            <a:bodyPr/>
            <a:lstStyle/>
            <a:p>
              <a:endParaRPr lang="zh-TW" altLang="en-US"/>
            </a:p>
          </p:txBody>
        </p:sp>
        <p:sp>
          <p:nvSpPr>
            <p:cNvPr id="4" name="TextBox 4"/>
            <p:cNvSpPr txBox="1"/>
            <p:nvPr/>
          </p:nvSpPr>
          <p:spPr>
            <a:xfrm>
              <a:off x="0" y="-38100"/>
              <a:ext cx="4733886" cy="217178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446914" y="3612567"/>
            <a:ext cx="5749541" cy="1724862"/>
          </a:xfrm>
          <a:custGeom>
            <a:avLst/>
            <a:gdLst/>
            <a:ahLst/>
            <a:cxnLst/>
            <a:rect l="l" t="t" r="r" b="b"/>
            <a:pathLst>
              <a:path w="5749541" h="1724862">
                <a:moveTo>
                  <a:pt x="0" y="0"/>
                </a:moveTo>
                <a:lnTo>
                  <a:pt x="5749541" y="0"/>
                </a:lnTo>
                <a:lnTo>
                  <a:pt x="5749541" y="1724862"/>
                </a:lnTo>
                <a:lnTo>
                  <a:pt x="0" y="1724862"/>
                </a:lnTo>
                <a:lnTo>
                  <a:pt x="0" y="0"/>
                </a:lnTo>
                <a:close/>
              </a:path>
            </a:pathLst>
          </a:custGeom>
          <a:blipFill>
            <a:blip r:embed="rId2"/>
            <a:stretch>
              <a:fillRect l="-49162" t="-242627" r="-59287" b="-290539"/>
            </a:stretch>
          </a:blipFill>
          <a:ln w="104775" cap="rnd">
            <a:solidFill>
              <a:srgbClr val="13538A"/>
            </a:solidFill>
            <a:prstDash val="solid"/>
            <a:round/>
          </a:ln>
        </p:spPr>
        <p:txBody>
          <a:bodyPr/>
          <a:lstStyle/>
          <a:p>
            <a:endParaRPr lang="zh-TW" altLang="en-US"/>
          </a:p>
        </p:txBody>
      </p:sp>
      <p:sp>
        <p:nvSpPr>
          <p:cNvPr id="6" name="Freeform 6"/>
          <p:cNvSpPr/>
          <p:nvPr/>
        </p:nvSpPr>
        <p:spPr>
          <a:xfrm>
            <a:off x="2169919" y="3612567"/>
            <a:ext cx="6974081" cy="1724862"/>
          </a:xfrm>
          <a:custGeom>
            <a:avLst/>
            <a:gdLst/>
            <a:ahLst/>
            <a:cxnLst/>
            <a:rect l="l" t="t" r="r" b="b"/>
            <a:pathLst>
              <a:path w="6974081" h="1724862">
                <a:moveTo>
                  <a:pt x="0" y="0"/>
                </a:moveTo>
                <a:lnTo>
                  <a:pt x="6974081" y="0"/>
                </a:lnTo>
                <a:lnTo>
                  <a:pt x="6974081" y="1724862"/>
                </a:lnTo>
                <a:lnTo>
                  <a:pt x="0" y="1724862"/>
                </a:lnTo>
                <a:lnTo>
                  <a:pt x="0" y="0"/>
                </a:lnTo>
                <a:close/>
              </a:path>
            </a:pathLst>
          </a:custGeom>
          <a:blipFill>
            <a:blip r:embed="rId3"/>
            <a:stretch>
              <a:fillRect l="-1342"/>
            </a:stretch>
          </a:blipFill>
          <a:ln w="104775" cap="rnd">
            <a:solidFill>
              <a:srgbClr val="13538A"/>
            </a:solidFill>
            <a:prstDash val="solid"/>
            <a:round/>
          </a:ln>
        </p:spPr>
        <p:txBody>
          <a:bodyPr/>
          <a:lstStyle/>
          <a:p>
            <a:endParaRPr lang="zh-TW" altLang="en-US"/>
          </a:p>
        </p:txBody>
      </p:sp>
      <p:sp>
        <p:nvSpPr>
          <p:cNvPr id="7" name="TextBox 7"/>
          <p:cNvSpPr txBox="1"/>
          <p:nvPr/>
        </p:nvSpPr>
        <p:spPr>
          <a:xfrm>
            <a:off x="1270420" y="904875"/>
            <a:ext cx="8888289" cy="1127628"/>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Definition of EAR</a:t>
            </a:r>
          </a:p>
        </p:txBody>
      </p:sp>
      <p:sp>
        <p:nvSpPr>
          <p:cNvPr id="8" name="TextBox 8"/>
          <p:cNvSpPr txBox="1"/>
          <p:nvPr/>
        </p:nvSpPr>
        <p:spPr>
          <a:xfrm>
            <a:off x="2169919" y="6296280"/>
            <a:ext cx="7515503" cy="2479827"/>
          </a:xfrm>
          <a:prstGeom prst="rect">
            <a:avLst/>
          </a:prstGeom>
        </p:spPr>
        <p:txBody>
          <a:bodyPr lIns="0" tIns="0" rIns="0" bIns="0" rtlCol="0" anchor="t">
            <a:spAutoFit/>
          </a:bodyPr>
          <a:lstStyle/>
          <a:p>
            <a:pPr algn="l">
              <a:lnSpc>
                <a:spcPts val="3299"/>
              </a:lnSpc>
              <a:spcBef>
                <a:spcPct val="0"/>
              </a:spcBef>
            </a:pPr>
            <a:r>
              <a:rPr lang="en-US" sz="2357" b="1">
                <a:solidFill>
                  <a:srgbClr val="000000"/>
                </a:solidFill>
                <a:latin typeface="Aileron Bold"/>
                <a:ea typeface="Aileron Bold"/>
                <a:cs typeface="Aileron Bold"/>
                <a:sym typeface="Aileron Bold"/>
              </a:rPr>
              <a:t>P1 (36、42): 左（右）眼的左端。</a:t>
            </a:r>
          </a:p>
          <a:p>
            <a:pPr algn="l">
              <a:lnSpc>
                <a:spcPts val="3299"/>
              </a:lnSpc>
              <a:spcBef>
                <a:spcPct val="0"/>
              </a:spcBef>
            </a:pPr>
            <a:r>
              <a:rPr lang="en-US" sz="2357" b="1">
                <a:solidFill>
                  <a:srgbClr val="000000"/>
                </a:solidFill>
                <a:latin typeface="Aileron Bold"/>
                <a:ea typeface="Aileron Bold"/>
                <a:cs typeface="Aileron Bold"/>
                <a:sym typeface="Aileron Bold"/>
              </a:rPr>
              <a:t>P2 (37、43): 左（右）眼的上邊緣，靠近左側中間的點。</a:t>
            </a:r>
          </a:p>
          <a:p>
            <a:pPr algn="l">
              <a:lnSpc>
                <a:spcPts val="3299"/>
              </a:lnSpc>
              <a:spcBef>
                <a:spcPct val="0"/>
              </a:spcBef>
            </a:pPr>
            <a:r>
              <a:rPr lang="en-US" sz="2357" b="1">
                <a:solidFill>
                  <a:srgbClr val="000000"/>
                </a:solidFill>
                <a:latin typeface="Aileron Bold"/>
                <a:ea typeface="Aileron Bold"/>
                <a:cs typeface="Aileron Bold"/>
                <a:sym typeface="Aileron Bold"/>
              </a:rPr>
              <a:t>P3 (38、44): 左（右）眼的上邊緣，靠近右側中間的點。</a:t>
            </a:r>
          </a:p>
          <a:p>
            <a:pPr algn="l">
              <a:lnSpc>
                <a:spcPts val="3299"/>
              </a:lnSpc>
              <a:spcBef>
                <a:spcPct val="0"/>
              </a:spcBef>
            </a:pPr>
            <a:r>
              <a:rPr lang="en-US" sz="2357" b="1">
                <a:solidFill>
                  <a:srgbClr val="000000"/>
                </a:solidFill>
                <a:latin typeface="Aileron Bold"/>
                <a:ea typeface="Aileron Bold"/>
                <a:cs typeface="Aileron Bold"/>
                <a:sym typeface="Aileron Bold"/>
              </a:rPr>
              <a:t>P4 (39、45): 左（右）眼的右端。</a:t>
            </a:r>
          </a:p>
          <a:p>
            <a:pPr algn="l">
              <a:lnSpc>
                <a:spcPts val="3299"/>
              </a:lnSpc>
              <a:spcBef>
                <a:spcPct val="0"/>
              </a:spcBef>
            </a:pPr>
            <a:r>
              <a:rPr lang="en-US" sz="2357" b="1">
                <a:solidFill>
                  <a:srgbClr val="000000"/>
                </a:solidFill>
                <a:latin typeface="Aileron Bold"/>
                <a:ea typeface="Aileron Bold"/>
                <a:cs typeface="Aileron Bold"/>
                <a:sym typeface="Aileron Bold"/>
              </a:rPr>
              <a:t>P5 (40、46): 左（右）眼的下邊緣，靠近右側中間的點。</a:t>
            </a:r>
          </a:p>
          <a:p>
            <a:pPr algn="l">
              <a:lnSpc>
                <a:spcPts val="3299"/>
              </a:lnSpc>
              <a:spcBef>
                <a:spcPct val="0"/>
              </a:spcBef>
            </a:pPr>
            <a:r>
              <a:rPr lang="en-US" sz="2357" b="1">
                <a:solidFill>
                  <a:srgbClr val="000000"/>
                </a:solidFill>
                <a:latin typeface="Aileron Bold"/>
                <a:ea typeface="Aileron Bold"/>
                <a:cs typeface="Aileron Bold"/>
                <a:sym typeface="Aileron Bold"/>
              </a:rPr>
              <a:t>P6 (41、47): 左（右）眼的下邊緣，靠近左側中間的點。</a:t>
            </a:r>
          </a:p>
        </p:txBody>
      </p:sp>
      <p:sp>
        <p:nvSpPr>
          <p:cNvPr id="9" name="Freeform 9"/>
          <p:cNvSpPr/>
          <p:nvPr/>
        </p:nvSpPr>
        <p:spPr>
          <a:xfrm>
            <a:off x="10446914" y="6082127"/>
            <a:ext cx="7153003" cy="2763447"/>
          </a:xfrm>
          <a:custGeom>
            <a:avLst/>
            <a:gdLst/>
            <a:ahLst/>
            <a:cxnLst/>
            <a:rect l="l" t="t" r="r" b="b"/>
            <a:pathLst>
              <a:path w="7153003" h="2763447">
                <a:moveTo>
                  <a:pt x="0" y="0"/>
                </a:moveTo>
                <a:lnTo>
                  <a:pt x="7153003" y="0"/>
                </a:lnTo>
                <a:lnTo>
                  <a:pt x="7153003" y="2763447"/>
                </a:lnTo>
                <a:lnTo>
                  <a:pt x="0" y="2763447"/>
                </a:lnTo>
                <a:lnTo>
                  <a:pt x="0" y="0"/>
                </a:lnTo>
                <a:close/>
              </a:path>
            </a:pathLst>
          </a:custGeom>
          <a:blipFill>
            <a:blip r:embed="rId4"/>
            <a:stretch>
              <a:fillRect/>
            </a:stretch>
          </a:blipFill>
        </p:spPr>
        <p:txBody>
          <a:bodyPr/>
          <a:lstStyle/>
          <a:p>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573718" y="7940477"/>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zh-TW" alt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892152" y="3900705"/>
            <a:ext cx="7367148" cy="4950524"/>
            <a:chOff x="0" y="0"/>
            <a:chExt cx="1554321" cy="1044461"/>
          </a:xfrm>
        </p:grpSpPr>
        <p:sp>
          <p:nvSpPr>
            <p:cNvPr id="6" name="Freeform 6"/>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7" name="TextBox 7"/>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1028700" y="3900705"/>
            <a:ext cx="7367148" cy="4950524"/>
            <a:chOff x="0" y="0"/>
            <a:chExt cx="1554321" cy="1044461"/>
          </a:xfrm>
        </p:grpSpPr>
        <p:sp>
          <p:nvSpPr>
            <p:cNvPr id="9" name="Freeform 9"/>
            <p:cNvSpPr/>
            <p:nvPr/>
          </p:nvSpPr>
          <p:spPr>
            <a:xfrm>
              <a:off x="0" y="0"/>
              <a:ext cx="1554321" cy="1044461"/>
            </a:xfrm>
            <a:custGeom>
              <a:avLst/>
              <a:gdLst/>
              <a:ahLst/>
              <a:cxnLst/>
              <a:rect l="l" t="t" r="r" b="b"/>
              <a:pathLst>
                <a:path w="1554321" h="1044461">
                  <a:moveTo>
                    <a:pt x="46238" y="0"/>
                  </a:moveTo>
                  <a:lnTo>
                    <a:pt x="1508082" y="0"/>
                  </a:lnTo>
                  <a:cubicBezTo>
                    <a:pt x="1533619" y="0"/>
                    <a:pt x="1554321" y="20702"/>
                    <a:pt x="1554321" y="46238"/>
                  </a:cubicBezTo>
                  <a:lnTo>
                    <a:pt x="1554321" y="998223"/>
                  </a:lnTo>
                  <a:cubicBezTo>
                    <a:pt x="1554321" y="1010486"/>
                    <a:pt x="1549449" y="1022247"/>
                    <a:pt x="1540778" y="1030918"/>
                  </a:cubicBezTo>
                  <a:cubicBezTo>
                    <a:pt x="1532106" y="1039590"/>
                    <a:pt x="1520345" y="1044461"/>
                    <a:pt x="1508082" y="1044461"/>
                  </a:cubicBezTo>
                  <a:lnTo>
                    <a:pt x="46238" y="1044461"/>
                  </a:lnTo>
                  <a:cubicBezTo>
                    <a:pt x="20702" y="1044461"/>
                    <a:pt x="0" y="1023760"/>
                    <a:pt x="0" y="998223"/>
                  </a:cubicBezTo>
                  <a:lnTo>
                    <a:pt x="0" y="46238"/>
                  </a:lnTo>
                  <a:cubicBezTo>
                    <a:pt x="0" y="20702"/>
                    <a:pt x="20702" y="0"/>
                    <a:pt x="46238" y="0"/>
                  </a:cubicBezTo>
                  <a:close/>
                </a:path>
              </a:pathLst>
            </a:custGeom>
            <a:solidFill>
              <a:srgbClr val="FDFDFD"/>
            </a:solidFill>
          </p:spPr>
          <p:txBody>
            <a:bodyPr/>
            <a:lstStyle/>
            <a:p>
              <a:endParaRPr lang="zh-TW" altLang="en-US"/>
            </a:p>
          </p:txBody>
        </p:sp>
        <p:sp>
          <p:nvSpPr>
            <p:cNvPr id="10" name="TextBox 10"/>
            <p:cNvSpPr txBox="1"/>
            <p:nvPr/>
          </p:nvSpPr>
          <p:spPr>
            <a:xfrm>
              <a:off x="0" y="-38100"/>
              <a:ext cx="1554321" cy="1082561"/>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1220893" y="4088995"/>
            <a:ext cx="7025249" cy="3951653"/>
            <a:chOff x="0" y="0"/>
            <a:chExt cx="11289030" cy="6350000"/>
          </a:xfrm>
        </p:grpSpPr>
        <p:sp>
          <p:nvSpPr>
            <p:cNvPr id="12" name="Freeform 12"/>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2273" b="-19739"/>
              </a:stretch>
            </a:blipFill>
          </p:spPr>
          <p:txBody>
            <a:bodyPr/>
            <a:lstStyle/>
            <a:p>
              <a:endParaRPr lang="zh-TW" altLang="en-US"/>
            </a:p>
          </p:txBody>
        </p:sp>
      </p:grpSp>
      <p:grpSp>
        <p:nvGrpSpPr>
          <p:cNvPr id="13" name="Group 13"/>
          <p:cNvGrpSpPr/>
          <p:nvPr/>
        </p:nvGrpSpPr>
        <p:grpSpPr>
          <a:xfrm>
            <a:off x="10060883" y="4088995"/>
            <a:ext cx="7025249" cy="3951653"/>
            <a:chOff x="0" y="0"/>
            <a:chExt cx="11289030" cy="6350000"/>
          </a:xfrm>
        </p:grpSpPr>
        <p:sp>
          <p:nvSpPr>
            <p:cNvPr id="14" name="Freeform 14"/>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3186" r="-3186"/>
              </a:stretch>
            </a:blipFill>
          </p:spPr>
          <p:txBody>
            <a:bodyPr/>
            <a:lstStyle/>
            <a:p>
              <a:endParaRPr lang="zh-TW" altLang="en-US"/>
            </a:p>
          </p:txBody>
        </p:sp>
      </p:grpSp>
      <p:sp>
        <p:nvSpPr>
          <p:cNvPr id="15" name="TextBox 15"/>
          <p:cNvSpPr txBox="1"/>
          <p:nvPr/>
        </p:nvSpPr>
        <p:spPr>
          <a:xfrm>
            <a:off x="1270420" y="585058"/>
            <a:ext cx="10116919"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Image Pre-processing</a:t>
            </a:r>
          </a:p>
        </p:txBody>
      </p:sp>
      <p:sp>
        <p:nvSpPr>
          <p:cNvPr id="16" name="TextBox 16"/>
          <p:cNvSpPr txBox="1"/>
          <p:nvPr/>
        </p:nvSpPr>
        <p:spPr>
          <a:xfrm>
            <a:off x="1270420" y="1861552"/>
            <a:ext cx="11102848" cy="1787907"/>
          </a:xfrm>
          <a:prstGeom prst="rect">
            <a:avLst/>
          </a:prstGeom>
        </p:spPr>
        <p:txBody>
          <a:bodyPr lIns="0" tIns="0" rIns="0" bIns="0" rtlCol="0" anchor="t">
            <a:spAutoFit/>
          </a:bodyPr>
          <a:lstStyle/>
          <a:p>
            <a:pPr algn="l">
              <a:lnSpc>
                <a:spcPts val="4731"/>
              </a:lnSpc>
            </a:pPr>
            <a:r>
              <a:rPr lang="en-US" sz="2799" spc="-55">
                <a:solidFill>
                  <a:srgbClr val="FDFDFD"/>
                </a:solidFill>
                <a:latin typeface="Poppins"/>
                <a:ea typeface="Poppins"/>
                <a:cs typeface="Poppins"/>
                <a:sym typeface="Poppins"/>
              </a:rPr>
              <a:t>1. 透過 dlib 偵測出 open file 團體照中，所有的眼睛座標</a:t>
            </a:r>
          </a:p>
          <a:p>
            <a:pPr algn="l">
              <a:lnSpc>
                <a:spcPts val="4731"/>
              </a:lnSpc>
            </a:pPr>
            <a:r>
              <a:rPr lang="en-US" sz="2799" spc="-55">
                <a:solidFill>
                  <a:srgbClr val="FDFDFD"/>
                </a:solidFill>
                <a:latin typeface="Poppins"/>
                <a:ea typeface="Poppins"/>
                <a:cs typeface="Poppins"/>
                <a:sym typeface="Poppins"/>
              </a:rPr>
              <a:t>2. 透過正方形框匡出眼睛</a:t>
            </a:r>
          </a:p>
          <a:p>
            <a:pPr algn="l">
              <a:lnSpc>
                <a:spcPts val="4731"/>
              </a:lnSpc>
            </a:pPr>
            <a:r>
              <a:rPr lang="en-US" sz="2799" spc="-55">
                <a:solidFill>
                  <a:srgbClr val="FDFDFD"/>
                </a:solidFill>
                <a:latin typeface="Poppins"/>
                <a:ea typeface="Poppins"/>
                <a:cs typeface="Poppins"/>
                <a:sym typeface="Poppins"/>
              </a:rPr>
              <a:t>3. 進行resize讓大小變為64×64</a:t>
            </a:r>
          </a:p>
        </p:txBody>
      </p:sp>
      <p:sp>
        <p:nvSpPr>
          <p:cNvPr id="17" name="TextBox 17"/>
          <p:cNvSpPr txBox="1"/>
          <p:nvPr/>
        </p:nvSpPr>
        <p:spPr>
          <a:xfrm>
            <a:off x="2897912" y="8084393"/>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匡出眼睛</a:t>
            </a:r>
          </a:p>
        </p:txBody>
      </p:sp>
      <p:sp>
        <p:nvSpPr>
          <p:cNvPr id="18" name="TextBox 18"/>
          <p:cNvSpPr txBox="1"/>
          <p:nvPr/>
        </p:nvSpPr>
        <p:spPr>
          <a:xfrm>
            <a:off x="11759145" y="8084393"/>
            <a:ext cx="3628725" cy="545892"/>
          </a:xfrm>
          <a:prstGeom prst="rect">
            <a:avLst/>
          </a:prstGeom>
        </p:spPr>
        <p:txBody>
          <a:bodyPr lIns="0" tIns="0" rIns="0" bIns="0" rtlCol="0" anchor="t">
            <a:spAutoFit/>
          </a:bodyPr>
          <a:lstStyle/>
          <a:p>
            <a:pPr marL="0" lvl="0" indent="0" algn="ctr">
              <a:lnSpc>
                <a:spcPts val="4036"/>
              </a:lnSpc>
              <a:spcBef>
                <a:spcPct val="0"/>
              </a:spcBef>
            </a:pPr>
            <a:r>
              <a:rPr lang="en-US" sz="2883">
                <a:solidFill>
                  <a:srgbClr val="051D40"/>
                </a:solidFill>
                <a:latin typeface="王漢宗特黑體"/>
                <a:ea typeface="王漢宗特黑體"/>
                <a:cs typeface="王漢宗特黑體"/>
                <a:sym typeface="王漢宗特黑體"/>
              </a:rPr>
              <a:t>Resize (64×64)</a:t>
            </a:r>
          </a:p>
        </p:txBody>
      </p:sp>
      <p:sp>
        <p:nvSpPr>
          <p:cNvPr id="19" name="Freeform 19"/>
          <p:cNvSpPr/>
          <p:nvPr/>
        </p:nvSpPr>
        <p:spPr>
          <a:xfrm>
            <a:off x="1028700" y="9310025"/>
            <a:ext cx="7406356" cy="229936"/>
          </a:xfrm>
          <a:custGeom>
            <a:avLst/>
            <a:gdLst/>
            <a:ahLst/>
            <a:cxnLst/>
            <a:rect l="l" t="t" r="r" b="b"/>
            <a:pathLst>
              <a:path w="7406356" h="229936">
                <a:moveTo>
                  <a:pt x="0" y="0"/>
                </a:moveTo>
                <a:lnTo>
                  <a:pt x="7406356" y="0"/>
                </a:lnTo>
                <a:lnTo>
                  <a:pt x="7406356" y="229936"/>
                </a:lnTo>
                <a:lnTo>
                  <a:pt x="0" y="229936"/>
                </a:lnTo>
                <a:lnTo>
                  <a:pt x="0" y="0"/>
                </a:lnTo>
                <a:close/>
              </a:path>
            </a:pathLst>
          </a:custGeom>
          <a:blipFill>
            <a:blip r:embed="rId5"/>
            <a:stretch>
              <a:fillRect/>
            </a:stretch>
          </a:blipFill>
        </p:spPr>
        <p:txBody>
          <a:bodyPr/>
          <a:lstStyle/>
          <a:p>
            <a:endParaRPr lang="zh-TW" altLang="en-US"/>
          </a:p>
        </p:txBody>
      </p:sp>
      <p:sp>
        <p:nvSpPr>
          <p:cNvPr id="20" name="Freeform 20"/>
          <p:cNvSpPr/>
          <p:nvPr/>
        </p:nvSpPr>
        <p:spPr>
          <a:xfrm>
            <a:off x="1028700" y="8976639"/>
            <a:ext cx="4187901" cy="244975"/>
          </a:xfrm>
          <a:custGeom>
            <a:avLst/>
            <a:gdLst/>
            <a:ahLst/>
            <a:cxnLst/>
            <a:rect l="l" t="t" r="r" b="b"/>
            <a:pathLst>
              <a:path w="4187901" h="244975">
                <a:moveTo>
                  <a:pt x="0" y="0"/>
                </a:moveTo>
                <a:lnTo>
                  <a:pt x="4187901" y="0"/>
                </a:lnTo>
                <a:lnTo>
                  <a:pt x="4187901" y="244975"/>
                </a:lnTo>
                <a:lnTo>
                  <a:pt x="0" y="244975"/>
                </a:lnTo>
                <a:lnTo>
                  <a:pt x="0" y="0"/>
                </a:lnTo>
                <a:close/>
              </a:path>
            </a:pathLst>
          </a:custGeom>
          <a:blipFill>
            <a:blip r:embed="rId6"/>
            <a:stretch>
              <a:fillRect/>
            </a:stretch>
          </a:blipFill>
        </p:spPr>
        <p:txBody>
          <a:bodyPr/>
          <a:lstStyle/>
          <a:p>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a:stretch>
          </a:blipFill>
        </p:spPr>
        <p:txBody>
          <a:bodyPr/>
          <a:lstStyle/>
          <a:p>
            <a:endParaRPr lang="zh-TW" alt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5" name="Group 5"/>
          <p:cNvGrpSpPr/>
          <p:nvPr/>
        </p:nvGrpSpPr>
        <p:grpSpPr>
          <a:xfrm>
            <a:off x="1028700" y="3589306"/>
            <a:ext cx="16230600" cy="3108388"/>
            <a:chOff x="0" y="0"/>
            <a:chExt cx="4274726" cy="818670"/>
          </a:xfrm>
        </p:grpSpPr>
        <p:sp>
          <p:nvSpPr>
            <p:cNvPr id="6" name="Freeform 6"/>
            <p:cNvSpPr/>
            <p:nvPr/>
          </p:nvSpPr>
          <p:spPr>
            <a:xfrm>
              <a:off x="0" y="0"/>
              <a:ext cx="4274726" cy="818670"/>
            </a:xfrm>
            <a:custGeom>
              <a:avLst/>
              <a:gdLst/>
              <a:ahLst/>
              <a:cxnLst/>
              <a:rect l="l" t="t" r="r" b="b"/>
              <a:pathLst>
                <a:path w="4274726" h="818670">
                  <a:moveTo>
                    <a:pt x="0" y="0"/>
                  </a:moveTo>
                  <a:lnTo>
                    <a:pt x="4274726" y="0"/>
                  </a:lnTo>
                  <a:lnTo>
                    <a:pt x="4274726" y="818670"/>
                  </a:lnTo>
                  <a:lnTo>
                    <a:pt x="0" y="818670"/>
                  </a:lnTo>
                  <a:close/>
                </a:path>
              </a:pathLst>
            </a:custGeom>
            <a:solidFill>
              <a:srgbClr val="145DA0"/>
            </a:solidFill>
            <a:ln w="38100" cap="sq">
              <a:solidFill>
                <a:srgbClr val="FFFFFF"/>
              </a:solidFill>
              <a:prstDash val="solid"/>
              <a:miter/>
            </a:ln>
          </p:spPr>
          <p:txBody>
            <a:bodyPr/>
            <a:lstStyle/>
            <a:p>
              <a:endParaRPr lang="zh-TW" altLang="en-US"/>
            </a:p>
          </p:txBody>
        </p:sp>
        <p:sp>
          <p:nvSpPr>
            <p:cNvPr id="7" name="TextBox 7"/>
            <p:cNvSpPr txBox="1"/>
            <p:nvPr/>
          </p:nvSpPr>
          <p:spPr>
            <a:xfrm>
              <a:off x="0" y="-38100"/>
              <a:ext cx="4274726" cy="85677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53847" y="4194175"/>
            <a:ext cx="10380305" cy="1708151"/>
          </a:xfrm>
          <a:prstGeom prst="rect">
            <a:avLst/>
          </a:prstGeom>
        </p:spPr>
        <p:txBody>
          <a:bodyPr lIns="0" tIns="0" rIns="0" bIns="0" rtlCol="0" anchor="t">
            <a:spAutoFit/>
          </a:bodyPr>
          <a:lstStyle/>
          <a:p>
            <a:pPr marL="0" lvl="0" indent="0" algn="ctr">
              <a:lnSpc>
                <a:spcPts val="13999"/>
              </a:lnSpc>
              <a:spcBef>
                <a:spcPct val="0"/>
              </a:spcBef>
            </a:pPr>
            <a:r>
              <a:rPr lang="en-US" sz="9999">
                <a:solidFill>
                  <a:srgbClr val="FFFFFF"/>
                </a:solidFill>
                <a:latin typeface="Open Sans Extra Bold"/>
                <a:ea typeface="Open Sans Extra Bold"/>
                <a:cs typeface="Open Sans Extra Bold"/>
                <a:sym typeface="Open Sans Extra Bold"/>
              </a:rPr>
              <a:t>REIMPLEMENT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1785</Words>
  <Application>Microsoft Office PowerPoint</Application>
  <PresentationFormat>自訂</PresentationFormat>
  <Paragraphs>479</Paragraphs>
  <Slides>40</Slides>
  <Notes>30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40</vt:i4>
      </vt:variant>
    </vt:vector>
  </HeadingPairs>
  <TitlesOfParts>
    <vt:vector size="49" baseType="lpstr">
      <vt:lpstr>Aileron Bold</vt:lpstr>
      <vt:lpstr>王漢宗特黑體</vt:lpstr>
      <vt:lpstr>Open Sans Extra Bold</vt:lpstr>
      <vt:lpstr>Aileron Bold Italics</vt:lpstr>
      <vt:lpstr>Arial</vt:lpstr>
      <vt:lpstr>Poppins</vt:lpstr>
      <vt:lpstr>Poppins Bold</vt:lpstr>
      <vt:lpstr>Calibri</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蔡家齊Final project</dc:title>
  <cp:lastModifiedBy>楊宗霖 YANG TSUNG-LIN</cp:lastModifiedBy>
  <cp:revision>2</cp:revision>
  <dcterms:created xsi:type="dcterms:W3CDTF">2006-08-16T00:00:00Z</dcterms:created>
  <dcterms:modified xsi:type="dcterms:W3CDTF">2025-04-28T15:43:41Z</dcterms:modified>
  <dc:identifier>DAGa1l9WnCk</dc:identifier>
</cp:coreProperties>
</file>